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9" r:id="rId4"/>
    <p:sldId id="258" r:id="rId5"/>
    <p:sldId id="260" r:id="rId6"/>
    <p:sldId id="264" r:id="rId7"/>
    <p:sldId id="265" r:id="rId8"/>
    <p:sldId id="262" r:id="rId9"/>
    <p:sldId id="266" r:id="rId10"/>
    <p:sldId id="267" r:id="rId11"/>
    <p:sldId id="261" r:id="rId12"/>
    <p:sldId id="268" r:id="rId13"/>
    <p:sldId id="263" r:id="rId14"/>
  </p:sldIdLst>
  <p:sldSz cx="14630400" cy="8229600"/>
  <p:notesSz cx="8229600" cy="14630400"/>
  <p:embeddedFontLst>
    <p:embeddedFont>
      <p:font typeface="Open Sans" panose="020B0606030504020204"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B0B36F-7E73-6C21-D61D-AC169C7F615B}" v="337" dt="2024-11-15T04:42:21.3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074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14324-9CF9-D638-9440-F3AC21FBA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0D98EF-025C-F2D8-8E74-FDA1097BF0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A5D422-A312-8A99-74BD-9F3B691466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12B32C-03DF-D892-C770-FCEE5A8CB2EF}"/>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758409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CB854-5122-EAB3-44C2-893B39A035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4F5E74-699D-CFC9-5A80-AE98FAF29B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0B4CBF-6E25-9933-3EFF-88177A4F50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F5B0AF-EBE5-D022-B639-A701EB23618A}"/>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43460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04FA7-543A-4815-2F7A-BC2982C97E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099BC9-A76A-821A-8F06-931C4D5A21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145F57-A6A8-4639-E298-17940B2982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15D8C8-E9D6-BC1E-C24F-41D93648FE95}"/>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569336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68CBC-BE89-FFE5-8D9F-EC21CACA5E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C18CD3-126C-D1E6-D3F8-1466EEC1A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F9C66E-F703-19E3-B70F-88208F0569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D6D257-4ECC-A227-C3B4-0B77BA5B53BA}"/>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91042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hyperlink" Target="https://developer.android.com/jetpack/compose" TargetMode="External"/><Relationship Id="rId7" Type="http://schemas.openxmlformats.org/officeDocument/2006/relationships/hyperlink" Target="https://pubmed.ncbi.nlm.nih.gov/32520907/" TargetMode="External"/><Relationship Id="rId2" Type="http://schemas.openxmlformats.org/officeDocument/2006/relationships/hyperlink" Target="https://drive.google.com/file/d/1Xr-3dDiPT0R57rTxLGiEhNLPz-I9HtX5/view?usp=drive_link" TargetMode="External"/><Relationship Id="rId1" Type="http://schemas.openxmlformats.org/officeDocument/2006/relationships/slideLayout" Target="../slideLayouts/slideLayout7.xml"/><Relationship Id="rId6" Type="http://schemas.openxmlformats.org/officeDocument/2006/relationships/hyperlink" Target="https://www.sleepfoundation.org/" TargetMode="External"/><Relationship Id="rId5" Type="http://schemas.openxmlformats.org/officeDocument/2006/relationships/hyperlink" Target="https://developer.android.com/training/data-storage/room" TargetMode="External"/><Relationship Id="rId4" Type="http://schemas.openxmlformats.org/officeDocument/2006/relationships/hyperlink" Target="https://developer.android.com/topic/libraries/architecture/workmanage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98525" y="289951"/>
            <a:ext cx="7519749" cy="1865666"/>
          </a:xfrm>
          <a:prstGeom prst="rect">
            <a:avLst/>
          </a:prstGeom>
          <a:noFill/>
          <a:ln/>
        </p:spPr>
        <p:txBody>
          <a:bodyPr wrap="square" lIns="0" tIns="0" rIns="0" bIns="0" rtlCol="0" anchor="t"/>
          <a:lstStyle/>
          <a:p>
            <a:pPr marL="0" indent="0" algn="ctr">
              <a:buNone/>
            </a:pPr>
            <a:r>
              <a:rPr lang="en-US" sz="6000" b="1" dirty="0">
                <a:solidFill>
                  <a:srgbClr val="333F70"/>
                </a:solidFill>
                <a:ea typeface="Unbounded Bold" pitchFamily="34" charset="-122"/>
                <a:cs typeface="Unbounded Bold" pitchFamily="34" charset="-120"/>
              </a:rPr>
              <a:t>A Sleep Tracking App for a Better Night's Rest</a:t>
            </a:r>
            <a:endParaRPr lang="en-US" sz="6000" dirty="0"/>
          </a:p>
        </p:txBody>
      </p:sp>
      <p:sp>
        <p:nvSpPr>
          <p:cNvPr id="5" name="Rectangle 4">
            <a:extLst>
              <a:ext uri="{FF2B5EF4-FFF2-40B4-BE49-F238E27FC236}">
                <a16:creationId xmlns:a16="http://schemas.microsoft.com/office/drawing/2014/main" id="{03663FEE-361B-48E6-769F-77210683E2E7}"/>
              </a:ext>
            </a:extLst>
          </p:cNvPr>
          <p:cNvSpPr/>
          <p:nvPr/>
        </p:nvSpPr>
        <p:spPr>
          <a:xfrm>
            <a:off x="12146973" y="7678882"/>
            <a:ext cx="2483427" cy="5406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6" name="Rectangle 5">
            <a:extLst>
              <a:ext uri="{FF2B5EF4-FFF2-40B4-BE49-F238E27FC236}">
                <a16:creationId xmlns:a16="http://schemas.microsoft.com/office/drawing/2014/main" id="{6E846716-B074-F172-FD7C-D85D9E29B4DF}"/>
              </a:ext>
            </a:extLst>
          </p:cNvPr>
          <p:cNvSpPr/>
          <p:nvPr/>
        </p:nvSpPr>
        <p:spPr>
          <a:xfrm>
            <a:off x="12146973" y="7668491"/>
            <a:ext cx="2483427" cy="5406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8" name="TextBox 7">
            <a:extLst>
              <a:ext uri="{FF2B5EF4-FFF2-40B4-BE49-F238E27FC236}">
                <a16:creationId xmlns:a16="http://schemas.microsoft.com/office/drawing/2014/main" id="{C04F1964-5656-3336-0F13-23A43A840FFB}"/>
              </a:ext>
            </a:extLst>
          </p:cNvPr>
          <p:cNvSpPr txBox="1"/>
          <p:nvPr/>
        </p:nvSpPr>
        <p:spPr>
          <a:xfrm>
            <a:off x="6525491" y="2889908"/>
            <a:ext cx="7519749" cy="5216621"/>
          </a:xfrm>
          <a:prstGeom prst="rect">
            <a:avLst/>
          </a:prstGeom>
          <a:noFill/>
        </p:spPr>
        <p:txBody>
          <a:bodyPr wrap="square" rtlCol="0">
            <a:spAutoFit/>
          </a:bodyPr>
          <a:lstStyle/>
          <a:p>
            <a:pPr>
              <a:lnSpc>
                <a:spcPct val="107000"/>
              </a:lnSpc>
              <a:spcAft>
                <a:spcPts val="800"/>
              </a:spcAft>
            </a:pPr>
            <a:r>
              <a:rPr lang="en-US" sz="2200" b="1" kern="100" dirty="0">
                <a:solidFill>
                  <a:schemeClr val="accent1">
                    <a:lumMod val="50000"/>
                  </a:schemeClr>
                </a:solidFill>
                <a:effectLst/>
                <a:ea typeface="Calibri" panose="020F0502020204030204" pitchFamily="34" charset="0"/>
                <a:cs typeface="Latha" panose="02000400000000000000" pitchFamily="2"/>
              </a:rPr>
              <a:t>Team Leader:</a:t>
            </a:r>
            <a:endParaRPr lang="en-IN" sz="1100" b="1" kern="100" dirty="0">
              <a:solidFill>
                <a:schemeClr val="accent1">
                  <a:lumMod val="50000"/>
                </a:schemeClr>
              </a:solidFill>
              <a:effectLst/>
              <a:ea typeface="Calibri" panose="020F0502020204030204" pitchFamily="34" charset="0"/>
              <a:cs typeface="Latha" panose="02000400000000000000" pitchFamily="2"/>
            </a:endParaRPr>
          </a:p>
          <a:p>
            <a:pPr marL="742950" lvl="1" indent="-285750">
              <a:lnSpc>
                <a:spcPct val="107000"/>
              </a:lnSpc>
              <a:buFont typeface="Symbol" panose="05050102010706020507" pitchFamily="18" charset="2"/>
              <a:buChar char=""/>
            </a:pPr>
            <a:r>
              <a:rPr lang="en-US" sz="1600" kern="100" dirty="0">
                <a:solidFill>
                  <a:schemeClr val="accent1">
                    <a:lumMod val="50000"/>
                  </a:schemeClr>
                </a:solidFill>
                <a:effectLst/>
                <a:ea typeface="Calibri" panose="020F0502020204030204" pitchFamily="34" charset="0"/>
                <a:cs typeface="Latha" panose="02000400000000000000" pitchFamily="2"/>
              </a:rPr>
              <a:t>Mythili M</a:t>
            </a:r>
          </a:p>
          <a:p>
            <a:pPr lvl="1">
              <a:lnSpc>
                <a:spcPct val="107000"/>
              </a:lnSpc>
            </a:pPr>
            <a:r>
              <a:rPr lang="en-US" sz="1600" kern="100" dirty="0">
                <a:solidFill>
                  <a:schemeClr val="accent1">
                    <a:lumMod val="50000"/>
                  </a:schemeClr>
                </a:solidFill>
                <a:ea typeface="Calibri" panose="020F0502020204030204" pitchFamily="34" charset="0"/>
                <a:cs typeface="Latha" panose="02000400000000000000" pitchFamily="2"/>
              </a:rPr>
              <a:t>      </a:t>
            </a:r>
            <a:r>
              <a:rPr lang="en-US" sz="1600" kern="100" dirty="0">
                <a:solidFill>
                  <a:schemeClr val="accent1">
                    <a:lumMod val="50000"/>
                  </a:schemeClr>
                </a:solidFill>
                <a:effectLst/>
                <a:ea typeface="Calibri" panose="020F0502020204030204" pitchFamily="34" charset="0"/>
                <a:cs typeface="Latha" panose="02000400000000000000" pitchFamily="2"/>
              </a:rPr>
              <a:t>NM ID: 3E2BA1D3ED3EA05B87549A2035A2C3E9</a:t>
            </a:r>
            <a:endParaRPr lang="en-IN" sz="1100" kern="100" dirty="0">
              <a:solidFill>
                <a:schemeClr val="accent1">
                  <a:lumMod val="50000"/>
                </a:schemeClr>
              </a:solidFill>
              <a:effectLst/>
              <a:ea typeface="Calibri" panose="020F0502020204030204" pitchFamily="34" charset="0"/>
              <a:cs typeface="Latha" panose="02000400000000000000" pitchFamily="2"/>
            </a:endParaRPr>
          </a:p>
          <a:p>
            <a:r>
              <a:rPr lang="en-US" sz="1600" dirty="0">
                <a:solidFill>
                  <a:schemeClr val="accent1">
                    <a:lumMod val="50000"/>
                  </a:schemeClr>
                </a:solidFill>
                <a:effectLst/>
                <a:ea typeface="Calibri" panose="020F0502020204030204" pitchFamily="34" charset="0"/>
              </a:rPr>
              <a:t>                REG NO:710022243026</a:t>
            </a:r>
          </a:p>
          <a:p>
            <a:endParaRPr lang="en-US" sz="1600" dirty="0">
              <a:latin typeface="Times New Roman" panose="02020603050405020304" pitchFamily="18" charset="0"/>
              <a:ea typeface="Calibri" panose="020F0502020204030204" pitchFamily="34" charset="0"/>
            </a:endParaRPr>
          </a:p>
          <a:p>
            <a:pPr>
              <a:lnSpc>
                <a:spcPct val="107000"/>
              </a:lnSpc>
              <a:spcAft>
                <a:spcPts val="800"/>
              </a:spcAft>
            </a:pPr>
            <a:r>
              <a:rPr lang="en-US" sz="2200" b="1" kern="100" dirty="0">
                <a:solidFill>
                  <a:schemeClr val="accent1">
                    <a:lumMod val="50000"/>
                  </a:schemeClr>
                </a:solidFill>
                <a:effectLst/>
                <a:ea typeface="Calibri" panose="020F0502020204030204" pitchFamily="34" charset="0"/>
                <a:cs typeface="Latha" panose="02000400000000000000" pitchFamily="2"/>
              </a:rPr>
              <a:t>Team Members:</a:t>
            </a:r>
            <a:endParaRPr lang="en-IN" sz="1100" b="1" kern="100" dirty="0">
              <a:solidFill>
                <a:schemeClr val="accent1">
                  <a:lumMod val="50000"/>
                </a:schemeClr>
              </a:solidFill>
              <a:effectLst/>
              <a:ea typeface="Calibri" panose="020F0502020204030204" pitchFamily="34" charset="0"/>
              <a:cs typeface="Latha" panose="02000400000000000000" pitchFamily="2"/>
            </a:endParaRPr>
          </a:p>
          <a:p>
            <a:pPr marL="742950" lvl="1" indent="-285750">
              <a:lnSpc>
                <a:spcPct val="107000"/>
              </a:lnSpc>
              <a:buFont typeface="Symbol" panose="05050102010706020507" pitchFamily="18" charset="2"/>
              <a:buChar char=""/>
            </a:pPr>
            <a:r>
              <a:rPr lang="en-US" sz="1600" kern="100" dirty="0" err="1">
                <a:solidFill>
                  <a:schemeClr val="accent1">
                    <a:lumMod val="50000"/>
                  </a:schemeClr>
                </a:solidFill>
                <a:effectLst/>
                <a:ea typeface="Calibri" panose="020F0502020204030204" pitchFamily="34" charset="0"/>
                <a:cs typeface="Latha" panose="02000400000000000000" pitchFamily="2"/>
              </a:rPr>
              <a:t>Jayasree</a:t>
            </a:r>
            <a:r>
              <a:rPr lang="en-US" sz="1600" kern="100" dirty="0">
                <a:solidFill>
                  <a:schemeClr val="accent1">
                    <a:lumMod val="50000"/>
                  </a:schemeClr>
                </a:solidFill>
                <a:effectLst/>
                <a:ea typeface="Calibri" panose="020F0502020204030204" pitchFamily="34" charset="0"/>
                <a:cs typeface="Latha" panose="02000400000000000000" pitchFamily="2"/>
              </a:rPr>
              <a:t> S</a:t>
            </a:r>
            <a:endParaRPr lang="en-IN" sz="1100" kern="100" dirty="0">
              <a:solidFill>
                <a:schemeClr val="accent1">
                  <a:lumMod val="50000"/>
                </a:schemeClr>
              </a:solidFill>
              <a:ea typeface="Calibri" panose="020F0502020204030204" pitchFamily="34" charset="0"/>
              <a:cs typeface="Latha" panose="02000400000000000000" pitchFamily="2"/>
            </a:endParaRPr>
          </a:p>
          <a:p>
            <a:pPr lvl="1">
              <a:lnSpc>
                <a:spcPct val="107000"/>
              </a:lnSpc>
            </a:pPr>
            <a:r>
              <a:rPr lang="en-IN" sz="1100" kern="100" dirty="0">
                <a:solidFill>
                  <a:schemeClr val="accent1">
                    <a:lumMod val="50000"/>
                  </a:schemeClr>
                </a:solidFill>
                <a:effectLst/>
                <a:ea typeface="Calibri" panose="020F0502020204030204" pitchFamily="34" charset="0"/>
                <a:cs typeface="Latha" panose="02000400000000000000" pitchFamily="2"/>
              </a:rPr>
              <a:t>         </a:t>
            </a:r>
            <a:r>
              <a:rPr lang="en-US" sz="1600" kern="100" dirty="0">
                <a:solidFill>
                  <a:schemeClr val="accent1">
                    <a:lumMod val="50000"/>
                  </a:schemeClr>
                </a:solidFill>
                <a:effectLst/>
                <a:ea typeface="Calibri" panose="020F0502020204030204" pitchFamily="34" charset="0"/>
                <a:cs typeface="Latha" panose="02000400000000000000" pitchFamily="2"/>
              </a:rPr>
              <a:t>NM ID: F0F5009B2324D6188544BEA2299B3649</a:t>
            </a:r>
            <a:endParaRPr lang="en-IN" sz="1100" kern="100" dirty="0">
              <a:solidFill>
                <a:schemeClr val="accent1">
                  <a:lumMod val="50000"/>
                </a:schemeClr>
              </a:solidFill>
              <a:ea typeface="Calibri" panose="020F0502020204030204" pitchFamily="34" charset="0"/>
              <a:cs typeface="Latha" panose="02000400000000000000" pitchFamily="2"/>
            </a:endParaRPr>
          </a:p>
          <a:p>
            <a:pPr lvl="1">
              <a:lnSpc>
                <a:spcPct val="107000"/>
              </a:lnSpc>
            </a:pPr>
            <a:r>
              <a:rPr lang="en-IN" sz="1100" kern="100" dirty="0">
                <a:solidFill>
                  <a:schemeClr val="accent1">
                    <a:lumMod val="50000"/>
                  </a:schemeClr>
                </a:solidFill>
                <a:effectLst/>
                <a:ea typeface="Calibri" panose="020F0502020204030204" pitchFamily="34" charset="0"/>
                <a:cs typeface="Latha" panose="02000400000000000000" pitchFamily="2"/>
              </a:rPr>
              <a:t>         </a:t>
            </a:r>
            <a:r>
              <a:rPr lang="en-US" sz="1600" kern="100" dirty="0">
                <a:solidFill>
                  <a:schemeClr val="accent1">
                    <a:lumMod val="50000"/>
                  </a:schemeClr>
                </a:solidFill>
                <a:effectLst/>
                <a:ea typeface="Calibri" panose="020F0502020204030204" pitchFamily="34" charset="0"/>
                <a:cs typeface="Latha" panose="02000400000000000000" pitchFamily="2"/>
              </a:rPr>
              <a:t>REG NO:710022243017</a:t>
            </a:r>
            <a:endParaRPr lang="en-IN" sz="1100" kern="100" dirty="0">
              <a:solidFill>
                <a:schemeClr val="accent1">
                  <a:lumMod val="50000"/>
                </a:schemeClr>
              </a:solidFill>
              <a:effectLst/>
              <a:ea typeface="Calibri" panose="020F0502020204030204" pitchFamily="34" charset="0"/>
              <a:cs typeface="Latha" panose="02000400000000000000" pitchFamily="2"/>
            </a:endParaRPr>
          </a:p>
          <a:p>
            <a:pPr marL="914400">
              <a:lnSpc>
                <a:spcPct val="107000"/>
              </a:lnSpc>
            </a:pPr>
            <a:r>
              <a:rPr lang="en-US" sz="1600" kern="100" dirty="0">
                <a:solidFill>
                  <a:schemeClr val="accent1">
                    <a:lumMod val="50000"/>
                  </a:schemeClr>
                </a:solidFill>
                <a:effectLst/>
                <a:ea typeface="Calibri" panose="020F0502020204030204" pitchFamily="34" charset="0"/>
                <a:cs typeface="Latha" panose="02000400000000000000" pitchFamily="2"/>
              </a:rPr>
              <a:t> </a:t>
            </a:r>
            <a:endParaRPr lang="en-IN" sz="1100" kern="100" dirty="0">
              <a:solidFill>
                <a:schemeClr val="accent1">
                  <a:lumMod val="50000"/>
                </a:schemeClr>
              </a:solidFill>
              <a:effectLst/>
              <a:ea typeface="Calibri" panose="020F0502020204030204" pitchFamily="34" charset="0"/>
              <a:cs typeface="Latha" panose="02000400000000000000" pitchFamily="2"/>
            </a:endParaRPr>
          </a:p>
          <a:p>
            <a:pPr marL="742950" lvl="1" indent="-285750">
              <a:lnSpc>
                <a:spcPct val="107000"/>
              </a:lnSpc>
              <a:buFont typeface="Symbol" panose="05050102010706020507" pitchFamily="18" charset="2"/>
              <a:buChar char=""/>
            </a:pPr>
            <a:r>
              <a:rPr lang="en-US" sz="1600" kern="100" dirty="0" err="1">
                <a:solidFill>
                  <a:schemeClr val="accent1">
                    <a:lumMod val="50000"/>
                  </a:schemeClr>
                </a:solidFill>
                <a:effectLst/>
                <a:ea typeface="Calibri" panose="020F0502020204030204" pitchFamily="34" charset="0"/>
                <a:cs typeface="Latha" panose="02000400000000000000" pitchFamily="2"/>
              </a:rPr>
              <a:t>Sowndarya</a:t>
            </a:r>
            <a:r>
              <a:rPr lang="en-US" sz="1600" kern="100" dirty="0">
                <a:solidFill>
                  <a:schemeClr val="accent1">
                    <a:lumMod val="50000"/>
                  </a:schemeClr>
                </a:solidFill>
                <a:effectLst/>
                <a:ea typeface="Calibri" panose="020F0502020204030204" pitchFamily="34" charset="0"/>
                <a:cs typeface="Latha" panose="02000400000000000000" pitchFamily="2"/>
              </a:rPr>
              <a:t> A</a:t>
            </a:r>
            <a:endParaRPr lang="en-IN" sz="1100" kern="100" dirty="0">
              <a:solidFill>
                <a:schemeClr val="accent1">
                  <a:lumMod val="50000"/>
                </a:schemeClr>
              </a:solidFill>
              <a:ea typeface="Calibri" panose="020F0502020204030204" pitchFamily="34" charset="0"/>
              <a:cs typeface="Latha" panose="02000400000000000000" pitchFamily="2"/>
            </a:endParaRPr>
          </a:p>
          <a:p>
            <a:pPr lvl="1">
              <a:lnSpc>
                <a:spcPct val="107000"/>
              </a:lnSpc>
            </a:pPr>
            <a:r>
              <a:rPr lang="en-IN" sz="1100" kern="100" dirty="0">
                <a:solidFill>
                  <a:schemeClr val="accent1">
                    <a:lumMod val="50000"/>
                  </a:schemeClr>
                </a:solidFill>
                <a:effectLst/>
                <a:ea typeface="Calibri" panose="020F0502020204030204" pitchFamily="34" charset="0"/>
                <a:cs typeface="Latha" panose="02000400000000000000" pitchFamily="2"/>
              </a:rPr>
              <a:t>         </a:t>
            </a:r>
            <a:r>
              <a:rPr lang="en-US" sz="1600" kern="100" dirty="0">
                <a:solidFill>
                  <a:schemeClr val="accent1">
                    <a:lumMod val="50000"/>
                  </a:schemeClr>
                </a:solidFill>
                <a:effectLst/>
                <a:ea typeface="Calibri" panose="020F0502020204030204" pitchFamily="34" charset="0"/>
                <a:cs typeface="Latha" panose="02000400000000000000" pitchFamily="2"/>
              </a:rPr>
              <a:t>NM ID: 5065E77C1CD358296D34B12A5B445D5A</a:t>
            </a:r>
            <a:endParaRPr lang="en-IN" sz="1100" kern="100" dirty="0">
              <a:solidFill>
                <a:schemeClr val="accent1">
                  <a:lumMod val="50000"/>
                </a:schemeClr>
              </a:solidFill>
              <a:ea typeface="Calibri" panose="020F0502020204030204" pitchFamily="34" charset="0"/>
              <a:cs typeface="Latha" panose="02000400000000000000" pitchFamily="2"/>
            </a:endParaRPr>
          </a:p>
          <a:p>
            <a:pPr lvl="1">
              <a:lnSpc>
                <a:spcPct val="107000"/>
              </a:lnSpc>
            </a:pPr>
            <a:r>
              <a:rPr lang="en-IN" sz="1100" kern="100" dirty="0">
                <a:solidFill>
                  <a:schemeClr val="accent1">
                    <a:lumMod val="50000"/>
                  </a:schemeClr>
                </a:solidFill>
                <a:effectLst/>
                <a:ea typeface="Calibri" panose="020F0502020204030204" pitchFamily="34" charset="0"/>
                <a:cs typeface="Latha" panose="02000400000000000000" pitchFamily="2"/>
              </a:rPr>
              <a:t>         </a:t>
            </a:r>
            <a:r>
              <a:rPr lang="en-US" sz="1600" kern="100" dirty="0">
                <a:solidFill>
                  <a:schemeClr val="accent1">
                    <a:lumMod val="50000"/>
                  </a:schemeClr>
                </a:solidFill>
                <a:effectLst/>
                <a:ea typeface="Calibri" panose="020F0502020204030204" pitchFamily="34" charset="0"/>
                <a:cs typeface="Latha" panose="02000400000000000000" pitchFamily="2"/>
              </a:rPr>
              <a:t>REG NO:710022243028</a:t>
            </a:r>
            <a:endParaRPr lang="en-IN" sz="1100" kern="100" dirty="0">
              <a:solidFill>
                <a:schemeClr val="accent1">
                  <a:lumMod val="50000"/>
                </a:schemeClr>
              </a:solidFill>
              <a:effectLst/>
              <a:ea typeface="Calibri" panose="020F0502020204030204" pitchFamily="34" charset="0"/>
              <a:cs typeface="Latha" panose="02000400000000000000" pitchFamily="2"/>
            </a:endParaRPr>
          </a:p>
          <a:p>
            <a:pPr marL="914400">
              <a:lnSpc>
                <a:spcPct val="107000"/>
              </a:lnSpc>
            </a:pPr>
            <a:r>
              <a:rPr lang="en-US" sz="1600" kern="100" dirty="0">
                <a:effectLst/>
                <a:latin typeface="Times New Roman" panose="02020603050405020304" pitchFamily="18" charset="0"/>
                <a:ea typeface="Calibri" panose="020F0502020204030204" pitchFamily="34" charset="0"/>
                <a:cs typeface="Latha" panose="02000400000000000000" pitchFamily="2"/>
              </a:rPr>
              <a:t> </a:t>
            </a:r>
            <a:endParaRPr lang="en-IN" sz="1100" kern="100" dirty="0">
              <a:effectLst/>
              <a:latin typeface="Calibri" panose="020F0502020204030204" pitchFamily="34" charset="0"/>
              <a:ea typeface="Calibri" panose="020F0502020204030204" pitchFamily="34" charset="0"/>
              <a:cs typeface="Latha" panose="02000400000000000000" pitchFamily="2"/>
            </a:endParaRPr>
          </a:p>
          <a:p>
            <a:pPr marL="742950" lvl="1" indent="-285750">
              <a:lnSpc>
                <a:spcPct val="107000"/>
              </a:lnSpc>
              <a:buFont typeface="Symbol" panose="05050102010706020507" pitchFamily="18" charset="2"/>
              <a:buChar char=""/>
            </a:pPr>
            <a:r>
              <a:rPr lang="en-US" sz="1600" kern="100" dirty="0">
                <a:solidFill>
                  <a:schemeClr val="accent1">
                    <a:lumMod val="50000"/>
                  </a:schemeClr>
                </a:solidFill>
                <a:effectLst/>
                <a:ea typeface="Calibri" panose="020F0502020204030204" pitchFamily="34" charset="0"/>
                <a:cs typeface="Latha" panose="02000400000000000000" pitchFamily="2"/>
              </a:rPr>
              <a:t>Rekha G</a:t>
            </a:r>
            <a:endParaRPr lang="en-IN" sz="1100" kern="100" dirty="0">
              <a:solidFill>
                <a:schemeClr val="accent1">
                  <a:lumMod val="50000"/>
                </a:schemeClr>
              </a:solidFill>
              <a:ea typeface="Calibri" panose="020F0502020204030204" pitchFamily="34" charset="0"/>
              <a:cs typeface="Latha" panose="02000400000000000000" pitchFamily="2"/>
            </a:endParaRPr>
          </a:p>
          <a:p>
            <a:pPr lvl="1">
              <a:lnSpc>
                <a:spcPct val="107000"/>
              </a:lnSpc>
            </a:pPr>
            <a:r>
              <a:rPr lang="en-IN" sz="1100" kern="100" dirty="0">
                <a:solidFill>
                  <a:schemeClr val="accent1">
                    <a:lumMod val="50000"/>
                  </a:schemeClr>
                </a:solidFill>
                <a:effectLst/>
                <a:ea typeface="Calibri" panose="020F0502020204030204" pitchFamily="34" charset="0"/>
                <a:cs typeface="Latha" panose="02000400000000000000" pitchFamily="2"/>
              </a:rPr>
              <a:t>         </a:t>
            </a:r>
            <a:r>
              <a:rPr lang="en-US" sz="1600" kern="100" dirty="0">
                <a:solidFill>
                  <a:schemeClr val="accent1">
                    <a:lumMod val="50000"/>
                  </a:schemeClr>
                </a:solidFill>
                <a:effectLst/>
                <a:ea typeface="Calibri" panose="020F0502020204030204" pitchFamily="34" charset="0"/>
                <a:cs typeface="Latha" panose="02000400000000000000" pitchFamily="2"/>
              </a:rPr>
              <a:t>NM ID: 962623D525AED8A9ED94641C4765492E</a:t>
            </a:r>
            <a:endParaRPr lang="en-IN" sz="1100" kern="100" dirty="0">
              <a:solidFill>
                <a:schemeClr val="accent1">
                  <a:lumMod val="50000"/>
                </a:schemeClr>
              </a:solidFill>
              <a:ea typeface="Calibri" panose="020F0502020204030204" pitchFamily="34" charset="0"/>
              <a:cs typeface="Latha" panose="02000400000000000000" pitchFamily="2"/>
            </a:endParaRPr>
          </a:p>
          <a:p>
            <a:pPr lvl="1">
              <a:lnSpc>
                <a:spcPct val="107000"/>
              </a:lnSpc>
            </a:pPr>
            <a:r>
              <a:rPr lang="en-IN" sz="1100" kern="100" dirty="0">
                <a:solidFill>
                  <a:schemeClr val="accent1">
                    <a:lumMod val="50000"/>
                  </a:schemeClr>
                </a:solidFill>
                <a:effectLst/>
                <a:ea typeface="Calibri" panose="020F0502020204030204" pitchFamily="34" charset="0"/>
                <a:cs typeface="Latha" panose="02000400000000000000" pitchFamily="2"/>
              </a:rPr>
              <a:t>         </a:t>
            </a:r>
            <a:r>
              <a:rPr lang="en-US" sz="1600" kern="100" dirty="0">
                <a:solidFill>
                  <a:schemeClr val="accent1">
                    <a:lumMod val="50000"/>
                  </a:schemeClr>
                </a:solidFill>
                <a:effectLst/>
                <a:ea typeface="Calibri" panose="020F0502020204030204" pitchFamily="34" charset="0"/>
                <a:cs typeface="Latha" panose="02000400000000000000" pitchFamily="2"/>
              </a:rPr>
              <a:t>REG NO:710022243013</a:t>
            </a:r>
            <a:endParaRPr lang="en-IN" sz="1100" kern="100" dirty="0">
              <a:solidFill>
                <a:schemeClr val="accent1">
                  <a:lumMod val="50000"/>
                </a:schemeClr>
              </a:solidFill>
              <a:effectLst/>
              <a:ea typeface="Calibri" panose="020F0502020204030204" pitchFamily="34" charset="0"/>
              <a:cs typeface="Latha" panose="02000400000000000000" pitchFamily="2"/>
            </a:endParaRPr>
          </a:p>
          <a:p>
            <a:endParaRPr lang="en-IN" dirty="0"/>
          </a:p>
        </p:txBody>
      </p:sp>
      <p:pic>
        <p:nvPicPr>
          <p:cNvPr id="2052" name="Picture 4" descr="Pin on Palettes for UI">
            <a:extLst>
              <a:ext uri="{FF2B5EF4-FFF2-40B4-BE49-F238E27FC236}">
                <a16:creationId xmlns:a16="http://schemas.microsoft.com/office/drawing/2014/main" id="{A35E795C-F1EA-E7FE-9062-E9276A6C24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590309" cy="46343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F9D1C-E9C1-1E08-4901-E038025E667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7A22638-7996-143F-F6E3-7F10259FDFC9}"/>
              </a:ext>
            </a:extLst>
          </p:cNvPr>
          <p:cNvSpPr/>
          <p:nvPr/>
        </p:nvSpPr>
        <p:spPr>
          <a:xfrm>
            <a:off x="12146973" y="7668491"/>
            <a:ext cx="2483427" cy="5406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pic>
        <p:nvPicPr>
          <p:cNvPr id="8" name="Picture 7">
            <a:extLst>
              <a:ext uri="{FF2B5EF4-FFF2-40B4-BE49-F238E27FC236}">
                <a16:creationId xmlns:a16="http://schemas.microsoft.com/office/drawing/2014/main" id="{291A5E88-FB2B-D797-C491-693C51685A60}"/>
              </a:ext>
            </a:extLst>
          </p:cNvPr>
          <p:cNvPicPr>
            <a:picLocks noChangeAspect="1"/>
          </p:cNvPicPr>
          <p:nvPr/>
        </p:nvPicPr>
        <p:blipFill>
          <a:blip r:embed="rId3"/>
          <a:stretch>
            <a:fillRect/>
          </a:stretch>
        </p:blipFill>
        <p:spPr>
          <a:xfrm>
            <a:off x="8188037" y="5881254"/>
            <a:ext cx="5098473" cy="2223655"/>
          </a:xfrm>
          <a:prstGeom prst="rect">
            <a:avLst/>
          </a:prstGeom>
        </p:spPr>
      </p:pic>
      <p:pic>
        <p:nvPicPr>
          <p:cNvPr id="10" name="Picture 9">
            <a:extLst>
              <a:ext uri="{FF2B5EF4-FFF2-40B4-BE49-F238E27FC236}">
                <a16:creationId xmlns:a16="http://schemas.microsoft.com/office/drawing/2014/main" id="{0B840E83-6B16-143E-75F9-496BFD91458E}"/>
              </a:ext>
            </a:extLst>
          </p:cNvPr>
          <p:cNvPicPr>
            <a:picLocks noChangeAspect="1"/>
          </p:cNvPicPr>
          <p:nvPr/>
        </p:nvPicPr>
        <p:blipFill>
          <a:blip r:embed="rId4"/>
          <a:stretch>
            <a:fillRect/>
          </a:stretch>
        </p:blipFill>
        <p:spPr>
          <a:xfrm>
            <a:off x="8188037" y="3558374"/>
            <a:ext cx="5098473" cy="2156372"/>
          </a:xfrm>
          <a:prstGeom prst="rect">
            <a:avLst/>
          </a:prstGeom>
        </p:spPr>
      </p:pic>
      <p:pic>
        <p:nvPicPr>
          <p:cNvPr id="12" name="Picture 11">
            <a:extLst>
              <a:ext uri="{FF2B5EF4-FFF2-40B4-BE49-F238E27FC236}">
                <a16:creationId xmlns:a16="http://schemas.microsoft.com/office/drawing/2014/main" id="{EA9A28A0-FFC4-CB67-B659-A469EE0720E8}"/>
              </a:ext>
            </a:extLst>
          </p:cNvPr>
          <p:cNvPicPr>
            <a:picLocks noChangeAspect="1"/>
          </p:cNvPicPr>
          <p:nvPr/>
        </p:nvPicPr>
        <p:blipFill>
          <a:blip r:embed="rId5"/>
          <a:stretch>
            <a:fillRect/>
          </a:stretch>
        </p:blipFill>
        <p:spPr>
          <a:xfrm>
            <a:off x="8188037" y="1237032"/>
            <a:ext cx="5098473" cy="2026227"/>
          </a:xfrm>
          <a:prstGeom prst="rect">
            <a:avLst/>
          </a:prstGeom>
        </p:spPr>
      </p:pic>
      <p:pic>
        <p:nvPicPr>
          <p:cNvPr id="14" name="Picture 13">
            <a:extLst>
              <a:ext uri="{FF2B5EF4-FFF2-40B4-BE49-F238E27FC236}">
                <a16:creationId xmlns:a16="http://schemas.microsoft.com/office/drawing/2014/main" id="{DABACF66-9B3F-9D5A-4D1B-E10E45CEAD3A}"/>
              </a:ext>
            </a:extLst>
          </p:cNvPr>
          <p:cNvPicPr>
            <a:picLocks noChangeAspect="1"/>
          </p:cNvPicPr>
          <p:nvPr/>
        </p:nvPicPr>
        <p:blipFill>
          <a:blip r:embed="rId6"/>
          <a:stretch>
            <a:fillRect/>
          </a:stretch>
        </p:blipFill>
        <p:spPr>
          <a:xfrm>
            <a:off x="1343890" y="6005691"/>
            <a:ext cx="5098475" cy="2047008"/>
          </a:xfrm>
          <a:prstGeom prst="rect">
            <a:avLst/>
          </a:prstGeom>
        </p:spPr>
      </p:pic>
      <p:pic>
        <p:nvPicPr>
          <p:cNvPr id="16" name="Picture 15">
            <a:extLst>
              <a:ext uri="{FF2B5EF4-FFF2-40B4-BE49-F238E27FC236}">
                <a16:creationId xmlns:a16="http://schemas.microsoft.com/office/drawing/2014/main" id="{9B6588E7-70A6-B8EA-0577-4E76B8C8F4A0}"/>
              </a:ext>
            </a:extLst>
          </p:cNvPr>
          <p:cNvPicPr>
            <a:picLocks noChangeAspect="1"/>
          </p:cNvPicPr>
          <p:nvPr/>
        </p:nvPicPr>
        <p:blipFill>
          <a:blip r:embed="rId7"/>
          <a:stretch>
            <a:fillRect/>
          </a:stretch>
        </p:blipFill>
        <p:spPr>
          <a:xfrm>
            <a:off x="1343892" y="3625659"/>
            <a:ext cx="5098474" cy="2089087"/>
          </a:xfrm>
          <a:prstGeom prst="rect">
            <a:avLst/>
          </a:prstGeom>
        </p:spPr>
      </p:pic>
      <p:pic>
        <p:nvPicPr>
          <p:cNvPr id="18" name="Picture 17">
            <a:extLst>
              <a:ext uri="{FF2B5EF4-FFF2-40B4-BE49-F238E27FC236}">
                <a16:creationId xmlns:a16="http://schemas.microsoft.com/office/drawing/2014/main" id="{CF83B53C-7A96-A859-9E78-0A57BA0559ED}"/>
              </a:ext>
            </a:extLst>
          </p:cNvPr>
          <p:cNvPicPr>
            <a:picLocks noChangeAspect="1"/>
          </p:cNvPicPr>
          <p:nvPr/>
        </p:nvPicPr>
        <p:blipFill>
          <a:blip r:embed="rId8"/>
          <a:stretch>
            <a:fillRect/>
          </a:stretch>
        </p:blipFill>
        <p:spPr>
          <a:xfrm>
            <a:off x="1343891" y="1237033"/>
            <a:ext cx="5098474" cy="2026227"/>
          </a:xfrm>
          <a:prstGeom prst="rect">
            <a:avLst/>
          </a:prstGeom>
        </p:spPr>
      </p:pic>
      <p:sp>
        <p:nvSpPr>
          <p:cNvPr id="20" name="TextBox 19">
            <a:extLst>
              <a:ext uri="{FF2B5EF4-FFF2-40B4-BE49-F238E27FC236}">
                <a16:creationId xmlns:a16="http://schemas.microsoft.com/office/drawing/2014/main" id="{21127EB3-D18F-E46B-DB0C-4FA68E08CDDA}"/>
              </a:ext>
            </a:extLst>
          </p:cNvPr>
          <p:cNvSpPr txBox="1"/>
          <p:nvPr/>
        </p:nvSpPr>
        <p:spPr>
          <a:xfrm>
            <a:off x="6442365" y="124691"/>
            <a:ext cx="4528131" cy="769441"/>
          </a:xfrm>
          <a:prstGeom prst="rect">
            <a:avLst/>
          </a:prstGeom>
          <a:noFill/>
        </p:spPr>
        <p:txBody>
          <a:bodyPr wrap="square" rtlCol="0">
            <a:spAutoFit/>
          </a:bodyPr>
          <a:lstStyle/>
          <a:p>
            <a:r>
              <a:rPr lang="en-US" sz="4400" b="1" dirty="0">
                <a:solidFill>
                  <a:schemeClr val="accent5">
                    <a:lumMod val="50000"/>
                  </a:schemeClr>
                </a:solidFill>
              </a:rPr>
              <a:t>Output</a:t>
            </a:r>
            <a:endParaRPr lang="en-IN" sz="4400" b="1" dirty="0">
              <a:solidFill>
                <a:schemeClr val="accent5">
                  <a:lumMod val="50000"/>
                </a:schemeClr>
              </a:solidFill>
            </a:endParaRPr>
          </a:p>
        </p:txBody>
      </p:sp>
    </p:spTree>
    <p:extLst>
      <p:ext uri="{BB962C8B-B14F-4D97-AF65-F5344CB8AC3E}">
        <p14:creationId xmlns:p14="http://schemas.microsoft.com/office/powerpoint/2010/main" val="1170563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391" y="10391"/>
            <a:ext cx="3657600" cy="8230195"/>
          </a:xfrm>
          <a:prstGeom prst="rect">
            <a:avLst/>
          </a:prstGeom>
        </p:spPr>
      </p:pic>
      <p:sp>
        <p:nvSpPr>
          <p:cNvPr id="3" name="Text 0"/>
          <p:cNvSpPr/>
          <p:nvPr/>
        </p:nvSpPr>
        <p:spPr>
          <a:xfrm>
            <a:off x="4332089" y="529947"/>
            <a:ext cx="4817745" cy="602099"/>
          </a:xfrm>
          <a:prstGeom prst="rect">
            <a:avLst/>
          </a:prstGeom>
          <a:noFill/>
          <a:ln/>
        </p:spPr>
        <p:txBody>
          <a:bodyPr wrap="none" lIns="0" tIns="0" rIns="0" bIns="0" rtlCol="0" anchor="t"/>
          <a:lstStyle/>
          <a:p>
            <a:pPr marL="0" indent="0">
              <a:lnSpc>
                <a:spcPts val="4700"/>
              </a:lnSpc>
              <a:buNone/>
            </a:pPr>
            <a:r>
              <a:rPr lang="en-US" sz="3750" b="1" dirty="0">
                <a:solidFill>
                  <a:srgbClr val="333F70"/>
                </a:solidFill>
                <a:ea typeface="Unbounded Bold" pitchFamily="34" charset="-122"/>
                <a:cs typeface="Unbounded Bold" pitchFamily="34" charset="-120"/>
              </a:rPr>
              <a:t>Key Functionalities</a:t>
            </a:r>
            <a:endParaRPr lang="en-US" sz="3750" dirty="0"/>
          </a:p>
        </p:txBody>
      </p:sp>
      <p:pic>
        <p:nvPicPr>
          <p:cNvPr id="4" name="Image 1" descr="preencoded.png"/>
          <p:cNvPicPr>
            <a:picLocks noChangeAspect="1"/>
          </p:cNvPicPr>
          <p:nvPr/>
        </p:nvPicPr>
        <p:blipFill>
          <a:blip r:embed="rId4"/>
          <a:stretch>
            <a:fillRect/>
          </a:stretch>
        </p:blipFill>
        <p:spPr>
          <a:xfrm>
            <a:off x="4332089" y="1421011"/>
            <a:ext cx="481727" cy="481727"/>
          </a:xfrm>
          <a:prstGeom prst="rect">
            <a:avLst/>
          </a:prstGeom>
        </p:spPr>
      </p:pic>
      <p:sp>
        <p:nvSpPr>
          <p:cNvPr id="5" name="Text 1"/>
          <p:cNvSpPr/>
          <p:nvPr/>
        </p:nvSpPr>
        <p:spPr>
          <a:xfrm>
            <a:off x="4969430" y="1515069"/>
            <a:ext cx="2408873" cy="300990"/>
          </a:xfrm>
          <a:prstGeom prst="rect">
            <a:avLst/>
          </a:prstGeom>
          <a:noFill/>
          <a:ln/>
        </p:spPr>
        <p:txBody>
          <a:bodyPr wrap="none" lIns="0" tIns="0" rIns="0" bIns="0" rtlCol="0" anchor="t"/>
          <a:lstStyle/>
          <a:p>
            <a:pPr marL="0" indent="0" algn="l">
              <a:lnSpc>
                <a:spcPts val="2350"/>
              </a:lnSpc>
              <a:buNone/>
            </a:pPr>
            <a:r>
              <a:rPr lang="en-US" sz="1850" b="1" dirty="0">
                <a:solidFill>
                  <a:srgbClr val="333F70"/>
                </a:solidFill>
                <a:latin typeface="Open Sans" panose="020B0606030504020204" pitchFamily="34" charset="0"/>
                <a:ea typeface="Open Sans" panose="020B0606030504020204" pitchFamily="34" charset="0"/>
                <a:cs typeface="Open Sans" panose="020B0606030504020204" pitchFamily="34" charset="0"/>
              </a:rPr>
              <a:t>Sleep Tracking</a:t>
            </a:r>
            <a:endParaRPr lang="en-US" sz="185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 2"/>
          <p:cNvSpPr/>
          <p:nvPr/>
        </p:nvSpPr>
        <p:spPr>
          <a:xfrm>
            <a:off x="4435998" y="2095382"/>
            <a:ext cx="9623822" cy="616744"/>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Users can start and stop a sleep timer, which runs seamlessly in the background for uninterrupted tracking.</a:t>
            </a:r>
            <a:endParaRPr lang="en-US" sz="1500" dirty="0"/>
          </a:p>
        </p:txBody>
      </p:sp>
      <p:pic>
        <p:nvPicPr>
          <p:cNvPr id="7" name="Image 2" descr="preencoded.png"/>
          <p:cNvPicPr>
            <a:picLocks noChangeAspect="1"/>
          </p:cNvPicPr>
          <p:nvPr/>
        </p:nvPicPr>
        <p:blipFill>
          <a:blip r:embed="rId5"/>
          <a:stretch>
            <a:fillRect/>
          </a:stretch>
        </p:blipFill>
        <p:spPr>
          <a:xfrm>
            <a:off x="4332089" y="2732397"/>
            <a:ext cx="481727" cy="481727"/>
          </a:xfrm>
          <a:prstGeom prst="rect">
            <a:avLst/>
          </a:prstGeom>
        </p:spPr>
      </p:pic>
      <p:sp>
        <p:nvSpPr>
          <p:cNvPr id="8" name="Text 3"/>
          <p:cNvSpPr/>
          <p:nvPr/>
        </p:nvSpPr>
        <p:spPr>
          <a:xfrm>
            <a:off x="4969430" y="2801063"/>
            <a:ext cx="3046214" cy="300990"/>
          </a:xfrm>
          <a:prstGeom prst="rect">
            <a:avLst/>
          </a:prstGeom>
          <a:noFill/>
          <a:ln/>
        </p:spPr>
        <p:txBody>
          <a:bodyPr wrap="none" lIns="0" tIns="0" rIns="0" bIns="0" rtlCol="0" anchor="t"/>
          <a:lstStyle/>
          <a:p>
            <a:pPr marL="0" indent="0" algn="l">
              <a:lnSpc>
                <a:spcPts val="2350"/>
              </a:lnSpc>
              <a:buNone/>
            </a:pPr>
            <a:r>
              <a:rPr lang="en-US" sz="1850" b="1" dirty="0">
                <a:solidFill>
                  <a:srgbClr val="333F70"/>
                </a:solidFill>
                <a:latin typeface="Open Sans" panose="020B0606030504020204" pitchFamily="34" charset="0"/>
                <a:ea typeface="Open Sans" panose="020B0606030504020204" pitchFamily="34" charset="0"/>
                <a:cs typeface="Open Sans" panose="020B0606030504020204" pitchFamily="34" charset="0"/>
              </a:rPr>
              <a:t>Sleep Quality Rating</a:t>
            </a:r>
            <a:endParaRPr lang="en-US" sz="1850"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 4"/>
          <p:cNvSpPr/>
          <p:nvPr/>
        </p:nvSpPr>
        <p:spPr>
          <a:xfrm>
            <a:off x="4435998" y="3316485"/>
            <a:ext cx="9623822" cy="616744"/>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anose="020B0606030504020204" pitchFamily="34" charset="0"/>
                <a:ea typeface="Open Sans" panose="020B0606030504020204" pitchFamily="34" charset="0"/>
                <a:cs typeface="Open Sans" panose="020B0606030504020204" pitchFamily="34" charset="0"/>
              </a:rPr>
              <a:t>Upon stopping the timer, users can rate their sleep quality based on their experience, providing valuable data for analysis.</a:t>
            </a:r>
            <a:endParaRPr lang="en-US" sz="15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0" name="Image 3" descr="preencoded.png"/>
          <p:cNvPicPr>
            <a:picLocks noChangeAspect="1"/>
          </p:cNvPicPr>
          <p:nvPr/>
        </p:nvPicPr>
        <p:blipFill>
          <a:blip r:embed="rId6"/>
          <a:stretch>
            <a:fillRect/>
          </a:stretch>
        </p:blipFill>
        <p:spPr>
          <a:xfrm>
            <a:off x="4332089" y="4197653"/>
            <a:ext cx="481727" cy="481727"/>
          </a:xfrm>
          <a:prstGeom prst="rect">
            <a:avLst/>
          </a:prstGeom>
        </p:spPr>
      </p:pic>
      <p:sp>
        <p:nvSpPr>
          <p:cNvPr id="11" name="Text 5"/>
          <p:cNvSpPr/>
          <p:nvPr/>
        </p:nvSpPr>
        <p:spPr>
          <a:xfrm>
            <a:off x="4969430" y="4302704"/>
            <a:ext cx="2408873" cy="300990"/>
          </a:xfrm>
          <a:prstGeom prst="rect">
            <a:avLst/>
          </a:prstGeom>
          <a:noFill/>
          <a:ln/>
        </p:spPr>
        <p:txBody>
          <a:bodyPr wrap="none" lIns="0" tIns="0" rIns="0" bIns="0" rtlCol="0" anchor="t"/>
          <a:lstStyle/>
          <a:p>
            <a:pPr marL="0" indent="0" algn="l">
              <a:lnSpc>
                <a:spcPts val="2350"/>
              </a:lnSpc>
              <a:buNone/>
            </a:pPr>
            <a:r>
              <a:rPr lang="en-US" sz="1850" b="1" dirty="0">
                <a:solidFill>
                  <a:srgbClr val="333F70"/>
                </a:solidFill>
                <a:latin typeface="Open Sans" panose="020B0606030504020204" pitchFamily="34" charset="0"/>
                <a:ea typeface="Open Sans" panose="020B0606030504020204" pitchFamily="34" charset="0"/>
                <a:cs typeface="Open Sans" panose="020B0606030504020204" pitchFamily="34" charset="0"/>
              </a:rPr>
              <a:t>Sleep Analysis</a:t>
            </a:r>
            <a:endParaRPr lang="en-US" sz="1850"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6"/>
          <p:cNvSpPr/>
          <p:nvPr/>
        </p:nvSpPr>
        <p:spPr>
          <a:xfrm>
            <a:off x="4332089" y="4881937"/>
            <a:ext cx="9623822" cy="616744"/>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The app analyzes sleep data and presents insights into sleep duration, quality, and patterns, helping users understand their sleep better.</a:t>
            </a:r>
            <a:endParaRPr lang="en-US" sz="1500" dirty="0"/>
          </a:p>
        </p:txBody>
      </p:sp>
      <p:sp>
        <p:nvSpPr>
          <p:cNvPr id="13" name="Rectangle 12">
            <a:extLst>
              <a:ext uri="{FF2B5EF4-FFF2-40B4-BE49-F238E27FC236}">
                <a16:creationId xmlns:a16="http://schemas.microsoft.com/office/drawing/2014/main" id="{E1705B87-4149-EFDA-1AC5-70857B3B9554}"/>
              </a:ext>
            </a:extLst>
          </p:cNvPr>
          <p:cNvSpPr/>
          <p:nvPr/>
        </p:nvSpPr>
        <p:spPr>
          <a:xfrm>
            <a:off x="12146973" y="7668491"/>
            <a:ext cx="2483427" cy="5406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pic>
        <p:nvPicPr>
          <p:cNvPr id="1026" name="Picture 2" descr="User interface illustrations 2259610 Vector Art at Vecteezy">
            <a:extLst>
              <a:ext uri="{FF2B5EF4-FFF2-40B4-BE49-F238E27FC236}">
                <a16:creationId xmlns:a16="http://schemas.microsoft.com/office/drawing/2014/main" id="{75F4BCB4-06F2-CF17-6346-66E20C80288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05" t="24282" r="14129" b="23590"/>
          <a:stretch/>
        </p:blipFill>
        <p:spPr bwMode="auto">
          <a:xfrm>
            <a:off x="4335834" y="5789060"/>
            <a:ext cx="477982" cy="49339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F56C7EC-54BC-9CF7-75E9-8E003F1ECE2D}"/>
              </a:ext>
            </a:extLst>
          </p:cNvPr>
          <p:cNvSpPr txBox="1"/>
          <p:nvPr/>
        </p:nvSpPr>
        <p:spPr>
          <a:xfrm>
            <a:off x="4937348" y="5851091"/>
            <a:ext cx="2473035" cy="377026"/>
          </a:xfrm>
          <a:prstGeom prst="rect">
            <a:avLst/>
          </a:prstGeom>
          <a:noFill/>
        </p:spPr>
        <p:txBody>
          <a:bodyPr wrap="square" rtlCol="0">
            <a:spAutoFit/>
          </a:bodyPr>
          <a:lstStyle/>
          <a:p>
            <a:r>
              <a:rPr lang="en-IN" sz="1850" b="1" dirty="0">
                <a:solidFill>
                  <a:schemeClr val="accent1">
                    <a:lumMod val="50000"/>
                  </a:schemeClr>
                </a:solidFill>
                <a:effectLst/>
                <a:latin typeface="Open Sans" panose="020B0606030504020204" pitchFamily="34" charset="0"/>
                <a:ea typeface="Open Sans" panose="020B0606030504020204" pitchFamily="34" charset="0"/>
                <a:cs typeface="Open Sans" panose="020B0606030504020204" pitchFamily="34" charset="0"/>
              </a:rPr>
              <a:t>User Interface</a:t>
            </a:r>
            <a:endParaRPr lang="en-IN" sz="185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6">
            <a:extLst>
              <a:ext uri="{FF2B5EF4-FFF2-40B4-BE49-F238E27FC236}">
                <a16:creationId xmlns:a16="http://schemas.microsoft.com/office/drawing/2014/main" id="{FD910EC6-B8FA-2522-3CB7-F3D3B875EB31}"/>
              </a:ext>
            </a:extLst>
          </p:cNvPr>
          <p:cNvSpPr/>
          <p:nvPr/>
        </p:nvSpPr>
        <p:spPr>
          <a:xfrm>
            <a:off x="4435998" y="6634865"/>
            <a:ext cx="9623822" cy="616744"/>
          </a:xfrm>
          <a:prstGeom prst="rect">
            <a:avLst/>
          </a:prstGeom>
          <a:noFill/>
          <a:ln/>
        </p:spPr>
        <p:txBody>
          <a:bodyPr wrap="square" lIns="0" tIns="0" rIns="0" bIns="0" rtlCol="0" anchor="t"/>
          <a:lstStyle/>
          <a:p>
            <a:pPr lvl="0" algn="just">
              <a:lnSpc>
                <a:spcPct val="107000"/>
              </a:lnSpc>
              <a:spcAft>
                <a:spcPts val="800"/>
              </a:spcAft>
            </a:pPr>
            <a:r>
              <a:rPr lang="en-IN" sz="1500" kern="100" dirty="0">
                <a:solidFill>
                  <a:schemeClr val="accent5">
                    <a:lumMod val="50000"/>
                  </a:schemeClr>
                </a:solidFill>
                <a:effectLst/>
                <a:latin typeface="Open Sans" panose="020B0606030504020204" pitchFamily="34" charset="0"/>
                <a:ea typeface="Open Sans" panose="020B0606030504020204" pitchFamily="34" charset="0"/>
                <a:cs typeface="Open Sans" panose="020B0606030504020204" pitchFamily="34" charset="0"/>
              </a:rPr>
              <a:t>Built using Android Jetpack Compose, the app features an intuitive and responsive design that enhances user experience.</a:t>
            </a: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Latha" panose="02000400000000000000" pitchFamily="2"/>
              </a:rPr>
              <a:t> </a:t>
            </a:r>
            <a:endParaRPr lang="en-IN" sz="1800" kern="100" dirty="0">
              <a:effectLst/>
              <a:latin typeface="Calibri" panose="020F0502020204030204" pitchFamily="34" charset="0"/>
              <a:ea typeface="Calibri" panose="020F0502020204030204" pitchFamily="34" charset="0"/>
              <a:cs typeface="Latha" panose="02000400000000000000" pitchFamily="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B775D8-80C5-DB92-71A8-9E7B81EC9A26}"/>
              </a:ext>
            </a:extLst>
          </p:cNvPr>
          <p:cNvSpPr txBox="1"/>
          <p:nvPr/>
        </p:nvSpPr>
        <p:spPr>
          <a:xfrm>
            <a:off x="5018793" y="465265"/>
            <a:ext cx="9902551" cy="75405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b="1" dirty="0">
                <a:solidFill>
                  <a:schemeClr val="accent1">
                    <a:lumMod val="50000"/>
                  </a:schemeClr>
                </a:solidFill>
                <a:ea typeface="Calibri"/>
                <a:cs typeface="Calibri"/>
              </a:rPr>
              <a:t>			 Reference</a:t>
            </a:r>
          </a:p>
          <a:p>
            <a:pPr algn="l"/>
            <a:endParaRPr lang="en-US" sz="4400" b="1" dirty="0">
              <a:solidFill>
                <a:schemeClr val="accent1">
                  <a:lumMod val="50000"/>
                </a:schemeClr>
              </a:solidFill>
              <a:ea typeface="Calibri"/>
              <a:cs typeface="Calibri"/>
            </a:endParaRPr>
          </a:p>
          <a:p>
            <a:pPr algn="just"/>
            <a:r>
              <a:rPr lang="en-IN" sz="2400" b="1" dirty="0">
                <a:solidFill>
                  <a:schemeClr val="accent1">
                    <a:lumMod val="50000"/>
                  </a:schemeClr>
                </a:solidFill>
                <a:ea typeface="Calibri"/>
                <a:cs typeface="Times New Roman"/>
              </a:rPr>
              <a:t>Demo video link:</a:t>
            </a:r>
          </a:p>
          <a:p>
            <a:pPr algn="just"/>
            <a:r>
              <a:rPr lang="en-IN" dirty="0">
                <a:ea typeface="Calibri"/>
                <a:cs typeface="Times New Roman"/>
              </a:rPr>
              <a:t>    </a:t>
            </a:r>
            <a:r>
              <a:rPr lang="en-IN" dirty="0">
                <a:ea typeface="Calibri"/>
                <a:cs typeface="Times New Roman"/>
                <a:hlinkClick r:id="rId2"/>
              </a:rPr>
              <a:t>https://drive.google.com/file/d/1Xr-3dDiPT0R57rTxLGiEhNLPz-I9HtX5/view?usp=drive_link</a:t>
            </a:r>
            <a:endParaRPr lang="en-US" sz="4800" b="1" dirty="0">
              <a:solidFill>
                <a:schemeClr val="accent1">
                  <a:lumMod val="50000"/>
                </a:schemeClr>
              </a:solidFill>
              <a:ea typeface="Calibri"/>
              <a:cs typeface="Calibri"/>
            </a:endParaRPr>
          </a:p>
          <a:p>
            <a:endParaRPr lang="en-US" b="1" dirty="0">
              <a:ea typeface="Calibri"/>
              <a:cs typeface="Calibri"/>
            </a:endParaRPr>
          </a:p>
          <a:p>
            <a:endParaRPr lang="en-IN" sz="2000" dirty="0">
              <a:solidFill>
                <a:schemeClr val="accent1">
                  <a:lumMod val="50000"/>
                </a:schemeClr>
              </a:solidFill>
              <a:ea typeface="Calibri"/>
              <a:cs typeface="Times New Roman"/>
            </a:endParaRPr>
          </a:p>
          <a:p>
            <a:endParaRPr lang="en-IN" sz="2000" dirty="0">
              <a:solidFill>
                <a:schemeClr val="accent1">
                  <a:lumMod val="50000"/>
                </a:schemeClr>
              </a:solidFill>
              <a:ea typeface="Calibri"/>
              <a:cs typeface="Times New Roman"/>
            </a:endParaRPr>
          </a:p>
          <a:p>
            <a:r>
              <a:rPr lang="en-IN" sz="2000" dirty="0">
                <a:solidFill>
                  <a:schemeClr val="accent1">
                    <a:lumMod val="50000"/>
                  </a:schemeClr>
                </a:solidFill>
                <a:ea typeface="Calibri"/>
                <a:cs typeface="Times New Roman"/>
              </a:rPr>
              <a:t>1</a:t>
            </a:r>
            <a:r>
              <a:rPr lang="en-IN" sz="2400" dirty="0">
                <a:solidFill>
                  <a:schemeClr val="accent1">
                    <a:lumMod val="50000"/>
                  </a:schemeClr>
                </a:solidFill>
                <a:ea typeface="Calibri"/>
                <a:cs typeface="Times New Roman"/>
              </a:rPr>
              <a:t>.  </a:t>
            </a:r>
            <a:r>
              <a:rPr lang="en-IN" sz="2400" b="1" dirty="0">
                <a:solidFill>
                  <a:schemeClr val="accent1">
                    <a:lumMod val="50000"/>
                  </a:schemeClr>
                </a:solidFill>
                <a:ea typeface="Calibri"/>
                <a:cs typeface="Times New Roman"/>
              </a:rPr>
              <a:t>Android Documentation for Jetpack Compose</a:t>
            </a:r>
            <a:r>
              <a:rPr lang="en-IN" sz="2400" dirty="0">
                <a:solidFill>
                  <a:schemeClr val="accent1">
                    <a:lumMod val="50000"/>
                  </a:schemeClr>
                </a:solidFill>
                <a:ea typeface="Calibri"/>
                <a:cs typeface="Times New Roman"/>
              </a:rPr>
              <a:t>:</a:t>
            </a:r>
          </a:p>
          <a:p>
            <a:r>
              <a:rPr lang="en-US" sz="2000" dirty="0">
                <a:ea typeface="Calibri"/>
                <a:cs typeface="Calibri"/>
              </a:rPr>
              <a:t>        </a:t>
            </a:r>
            <a:r>
              <a:rPr lang="en-IN" sz="2000" dirty="0">
                <a:ea typeface="Calibri"/>
                <a:cs typeface="Times New Roman"/>
                <a:hlinkClick r:id="rId3"/>
              </a:rPr>
              <a:t>https://developer.android.com/jetpack/compose</a:t>
            </a:r>
            <a:endParaRPr lang="en-US" sz="2000" dirty="0">
              <a:ea typeface="Calibri"/>
              <a:cs typeface="Calibri"/>
            </a:endParaRPr>
          </a:p>
          <a:p>
            <a:pPr algn="just"/>
            <a:r>
              <a:rPr lang="en-IN" sz="2000" dirty="0">
                <a:solidFill>
                  <a:schemeClr val="accent1">
                    <a:lumMod val="50000"/>
                  </a:schemeClr>
                </a:solidFill>
                <a:ea typeface="Calibri"/>
                <a:cs typeface="Times New Roman"/>
              </a:rPr>
              <a:t>2. </a:t>
            </a:r>
            <a:r>
              <a:rPr lang="en-IN" sz="2000" b="1" dirty="0" err="1">
                <a:solidFill>
                  <a:schemeClr val="accent1">
                    <a:lumMod val="50000"/>
                  </a:schemeClr>
                </a:solidFill>
                <a:ea typeface="Calibri"/>
                <a:cs typeface="Times New Roman"/>
              </a:rPr>
              <a:t>WorkManager</a:t>
            </a:r>
            <a:r>
              <a:rPr lang="en-IN" sz="2000" b="1" dirty="0">
                <a:solidFill>
                  <a:schemeClr val="accent1">
                    <a:lumMod val="50000"/>
                  </a:schemeClr>
                </a:solidFill>
                <a:ea typeface="Calibri"/>
                <a:cs typeface="Times New Roman"/>
              </a:rPr>
              <a:t> for Background Tasks</a:t>
            </a:r>
            <a:r>
              <a:rPr lang="en-IN" sz="2000" dirty="0">
                <a:solidFill>
                  <a:schemeClr val="accent1">
                    <a:lumMod val="50000"/>
                  </a:schemeClr>
                </a:solidFill>
                <a:ea typeface="Calibri"/>
                <a:cs typeface="Times New Roman"/>
              </a:rPr>
              <a:t>:</a:t>
            </a:r>
            <a:endParaRPr lang="en-US" sz="2000" dirty="0">
              <a:solidFill>
                <a:schemeClr val="accent1">
                  <a:lumMod val="50000"/>
                </a:schemeClr>
              </a:solidFill>
              <a:ea typeface="Open Sans"/>
              <a:cs typeface="Open Sans"/>
            </a:endParaRPr>
          </a:p>
          <a:p>
            <a:r>
              <a:rPr lang="en-US" sz="2000" dirty="0">
                <a:ea typeface="Calibri"/>
                <a:cs typeface="Calibri"/>
              </a:rPr>
              <a:t>         </a:t>
            </a:r>
            <a:r>
              <a:rPr lang="en-IN" sz="2000" dirty="0">
                <a:ea typeface="Calibri"/>
                <a:cs typeface="Times New Roman"/>
                <a:hlinkClick r:id="rId4"/>
              </a:rPr>
              <a:t>https://developer.android.com/topic/libraries/architecture/workmanager</a:t>
            </a:r>
            <a:endParaRPr lang="en-IN" sz="2000" dirty="0">
              <a:ea typeface="Calibri"/>
              <a:cs typeface="Times New Roman"/>
            </a:endParaRPr>
          </a:p>
          <a:p>
            <a:pPr algn="just"/>
            <a:r>
              <a:rPr lang="en-IN" sz="2000" dirty="0">
                <a:solidFill>
                  <a:schemeClr val="accent1">
                    <a:lumMod val="50000"/>
                  </a:schemeClr>
                </a:solidFill>
                <a:ea typeface="Calibri"/>
                <a:cs typeface="Times New Roman"/>
              </a:rPr>
              <a:t>3. </a:t>
            </a:r>
            <a:r>
              <a:rPr lang="en-IN" sz="2000" b="1" dirty="0">
                <a:solidFill>
                  <a:schemeClr val="accent1">
                    <a:lumMod val="50000"/>
                  </a:schemeClr>
                </a:solidFill>
                <a:ea typeface="Calibri"/>
                <a:cs typeface="Times New Roman"/>
              </a:rPr>
              <a:t>Room Database for Data Storage</a:t>
            </a:r>
            <a:r>
              <a:rPr lang="en-IN" sz="2000" dirty="0">
                <a:solidFill>
                  <a:schemeClr val="accent1">
                    <a:lumMod val="50000"/>
                  </a:schemeClr>
                </a:solidFill>
                <a:ea typeface="Calibri"/>
                <a:cs typeface="Times New Roman"/>
              </a:rPr>
              <a:t>:</a:t>
            </a:r>
            <a:endParaRPr lang="en-IN" sz="2000" dirty="0">
              <a:solidFill>
                <a:schemeClr val="accent1">
                  <a:lumMod val="50000"/>
                </a:schemeClr>
              </a:solidFill>
              <a:ea typeface="Open Sans"/>
              <a:cs typeface="Open Sans"/>
            </a:endParaRPr>
          </a:p>
          <a:p>
            <a:r>
              <a:rPr lang="en-IN" sz="2000" dirty="0">
                <a:ea typeface="Calibri"/>
                <a:cs typeface="Times New Roman"/>
              </a:rPr>
              <a:t>          </a:t>
            </a:r>
            <a:r>
              <a:rPr lang="en-IN" sz="2000" dirty="0">
                <a:ea typeface="Calibri"/>
                <a:cs typeface="Times New Roman"/>
                <a:hlinkClick r:id="rId5"/>
              </a:rPr>
              <a:t>https://developer.android.com/training/data-storage/room</a:t>
            </a:r>
            <a:endParaRPr lang="en-IN" sz="2000" dirty="0">
              <a:ea typeface="Calibri"/>
              <a:cs typeface="Times New Roman"/>
            </a:endParaRPr>
          </a:p>
          <a:p>
            <a:pPr algn="just"/>
            <a:r>
              <a:rPr lang="en-IN" sz="2000" dirty="0">
                <a:solidFill>
                  <a:schemeClr val="accent1">
                    <a:lumMod val="50000"/>
                  </a:schemeClr>
                </a:solidFill>
                <a:ea typeface="Calibri"/>
                <a:cs typeface="Times New Roman"/>
              </a:rPr>
              <a:t>4.</a:t>
            </a:r>
            <a:r>
              <a:rPr lang="en-IN" sz="2000" b="1" dirty="0">
                <a:solidFill>
                  <a:schemeClr val="accent1">
                    <a:lumMod val="50000"/>
                  </a:schemeClr>
                </a:solidFill>
                <a:ea typeface="Calibri"/>
                <a:cs typeface="Times New Roman"/>
              </a:rPr>
              <a:t>Android Sleep Tracking and Sleep Science</a:t>
            </a:r>
            <a:r>
              <a:rPr lang="en-IN" sz="2000" dirty="0">
                <a:solidFill>
                  <a:schemeClr val="accent1">
                    <a:lumMod val="50000"/>
                  </a:schemeClr>
                </a:solidFill>
                <a:ea typeface="Calibri"/>
                <a:cs typeface="Times New Roman"/>
              </a:rPr>
              <a:t>:</a:t>
            </a:r>
            <a:endParaRPr lang="en-IN" sz="2000" dirty="0">
              <a:solidFill>
                <a:schemeClr val="accent1">
                  <a:lumMod val="50000"/>
                </a:schemeClr>
              </a:solidFill>
              <a:ea typeface="Open Sans"/>
              <a:cs typeface="Open Sans"/>
            </a:endParaRPr>
          </a:p>
          <a:p>
            <a:r>
              <a:rPr lang="en-IN" sz="2000" dirty="0">
                <a:ea typeface="Calibri"/>
                <a:cs typeface="Times New Roman"/>
              </a:rPr>
              <a:t>          </a:t>
            </a:r>
            <a:r>
              <a:rPr lang="en-IN" sz="2000" dirty="0">
                <a:ea typeface="Calibri"/>
                <a:cs typeface="Times New Roman"/>
                <a:hlinkClick r:id="rId6"/>
              </a:rPr>
              <a:t>https://www.sleepfoundation.org/</a:t>
            </a:r>
            <a:endParaRPr lang="en-IN" sz="2000" dirty="0">
              <a:ea typeface="Calibri"/>
              <a:cs typeface="Times New Roman"/>
            </a:endParaRPr>
          </a:p>
          <a:p>
            <a:r>
              <a:rPr lang="en-IN" sz="2000" dirty="0">
                <a:ea typeface="Calibri"/>
                <a:cs typeface="Times New Roman"/>
              </a:rPr>
              <a:t>          </a:t>
            </a:r>
            <a:r>
              <a:rPr lang="en-IN" sz="2000" dirty="0">
                <a:ea typeface="Calibri"/>
                <a:cs typeface="Times New Roman"/>
                <a:hlinkClick r:id="rId7"/>
              </a:rPr>
              <a:t>https://pubmed.ncbi.nlm.nih.gov/32520907/</a:t>
            </a:r>
            <a:endParaRPr lang="en-IN" sz="2000" dirty="0">
              <a:ea typeface="Calibri"/>
              <a:cs typeface="Times New Roman"/>
            </a:endParaRPr>
          </a:p>
          <a:p>
            <a:pPr algn="just"/>
            <a:r>
              <a:rPr lang="en-IN" sz="2000" dirty="0">
                <a:solidFill>
                  <a:schemeClr val="accent1">
                    <a:lumMod val="50000"/>
                  </a:schemeClr>
                </a:solidFill>
                <a:ea typeface="Calibri"/>
                <a:cs typeface="Times New Roman"/>
              </a:rPr>
              <a:t>5.</a:t>
            </a:r>
            <a:r>
              <a:rPr lang="en-IN" sz="2000" b="1" dirty="0">
                <a:solidFill>
                  <a:schemeClr val="accent1">
                    <a:lumMod val="50000"/>
                  </a:schemeClr>
                </a:solidFill>
                <a:ea typeface="Calibri"/>
                <a:cs typeface="Times New Roman"/>
              </a:rPr>
              <a:t>Android Permissions and Background Tasks</a:t>
            </a:r>
            <a:r>
              <a:rPr lang="en-IN" sz="2000" dirty="0">
                <a:solidFill>
                  <a:schemeClr val="accent1">
                    <a:lumMod val="50000"/>
                  </a:schemeClr>
                </a:solidFill>
                <a:ea typeface="Calibri"/>
                <a:cs typeface="Times New Roman"/>
              </a:rPr>
              <a:t>:</a:t>
            </a:r>
            <a:endParaRPr lang="en-IN" sz="2000" dirty="0">
              <a:solidFill>
                <a:schemeClr val="accent1">
                  <a:lumMod val="50000"/>
                </a:schemeClr>
              </a:solidFill>
              <a:ea typeface="Open Sans"/>
              <a:cs typeface="Open Sans"/>
            </a:endParaRPr>
          </a:p>
          <a:p>
            <a:pPr algn="just"/>
            <a:r>
              <a:rPr lang="en-IN" sz="2000" dirty="0">
                <a:ea typeface="Calibri"/>
                <a:cs typeface="Times New Roman"/>
              </a:rPr>
              <a:t>          </a:t>
            </a:r>
            <a:r>
              <a:rPr lang="en-IN" sz="2000" dirty="0">
                <a:ea typeface="Calibri"/>
                <a:cs typeface="Times New Roman"/>
                <a:hlinkClick r:id="" action="ppaction://noaction"/>
              </a:rPr>
              <a:t>https://developer.android.com/guide/topics/permissions/overviw</a:t>
            </a:r>
            <a:endParaRPr lang="en-IN" sz="2000" dirty="0">
              <a:ea typeface="Calibri" panose="020F0502020204030204"/>
              <a:cs typeface="Calibri" panose="020F0502020204030204"/>
              <a:hlinkClick r:id="" action="ppaction://noaction"/>
            </a:endParaRPr>
          </a:p>
          <a:p>
            <a:pPr algn="just"/>
            <a:endParaRPr lang="en-IN" dirty="0">
              <a:ea typeface="Calibri"/>
              <a:cs typeface="Times New Roman"/>
            </a:endParaRPr>
          </a:p>
          <a:p>
            <a:endParaRPr lang="en-IN" sz="1600" dirty="0">
              <a:latin typeface="Times New Roman"/>
              <a:ea typeface="Calibri"/>
              <a:cs typeface="Times New Roman"/>
            </a:endParaRPr>
          </a:p>
          <a:p>
            <a:endParaRPr lang="en-US" dirty="0">
              <a:ea typeface="Calibri"/>
              <a:cs typeface="Calibri"/>
            </a:endParaRPr>
          </a:p>
        </p:txBody>
      </p:sp>
      <p:sp>
        <p:nvSpPr>
          <p:cNvPr id="3" name="Rectangle 2">
            <a:extLst>
              <a:ext uri="{FF2B5EF4-FFF2-40B4-BE49-F238E27FC236}">
                <a16:creationId xmlns:a16="http://schemas.microsoft.com/office/drawing/2014/main" id="{70DA61CF-CAC3-FB11-0862-6AC24E8C3F29}"/>
              </a:ext>
            </a:extLst>
          </p:cNvPr>
          <p:cNvSpPr/>
          <p:nvPr/>
        </p:nvSpPr>
        <p:spPr>
          <a:xfrm>
            <a:off x="12146973" y="7668491"/>
            <a:ext cx="2483427" cy="5406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pic>
        <p:nvPicPr>
          <p:cNvPr id="5" name="Picture 4">
            <a:extLst>
              <a:ext uri="{FF2B5EF4-FFF2-40B4-BE49-F238E27FC236}">
                <a16:creationId xmlns:a16="http://schemas.microsoft.com/office/drawing/2014/main" id="{14F1F763-D421-1C9C-CC40-36B52C45FD2C}"/>
              </a:ext>
            </a:extLst>
          </p:cNvPr>
          <p:cNvPicPr>
            <a:picLocks noChangeAspect="1"/>
          </p:cNvPicPr>
          <p:nvPr/>
        </p:nvPicPr>
        <p:blipFill>
          <a:blip r:embed="rId8"/>
          <a:stretch>
            <a:fillRect/>
          </a:stretch>
        </p:blipFill>
        <p:spPr>
          <a:xfrm>
            <a:off x="0" y="0"/>
            <a:ext cx="4457700" cy="8229600"/>
          </a:xfrm>
          <a:prstGeom prst="rect">
            <a:avLst/>
          </a:prstGeom>
        </p:spPr>
      </p:pic>
    </p:spTree>
    <p:extLst>
      <p:ext uri="{BB962C8B-B14F-4D97-AF65-F5344CB8AC3E}">
        <p14:creationId xmlns:p14="http://schemas.microsoft.com/office/powerpoint/2010/main" val="3523160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963698"/>
            <a:ext cx="6172200" cy="771525"/>
          </a:xfrm>
          <a:prstGeom prst="rect">
            <a:avLst/>
          </a:prstGeom>
          <a:noFill/>
          <a:ln/>
        </p:spPr>
        <p:txBody>
          <a:bodyPr wrap="none" lIns="0" tIns="0" rIns="0" bIns="0" rtlCol="0" anchor="t"/>
          <a:lstStyle/>
          <a:p>
            <a:pPr marL="0" indent="0">
              <a:lnSpc>
                <a:spcPts val="6050"/>
              </a:lnSpc>
              <a:buNone/>
            </a:pPr>
            <a:r>
              <a:rPr lang="en-US" sz="4850" b="1" dirty="0">
                <a:solidFill>
                  <a:srgbClr val="333F70"/>
                </a:solidFill>
                <a:ea typeface="Unbounded Bold" pitchFamily="34" charset="-122"/>
                <a:cs typeface="Unbounded Bold" pitchFamily="34" charset="-120"/>
              </a:rPr>
              <a:t>Conclusion</a:t>
            </a:r>
            <a:endParaRPr lang="en-US" sz="4850" dirty="0"/>
          </a:p>
        </p:txBody>
      </p:sp>
      <p:sp>
        <p:nvSpPr>
          <p:cNvPr id="4" name="Text 1"/>
          <p:cNvSpPr/>
          <p:nvPr/>
        </p:nvSpPr>
        <p:spPr>
          <a:xfrm>
            <a:off x="6350437" y="3105507"/>
            <a:ext cx="7415927" cy="3534284"/>
          </a:xfrm>
          <a:prstGeom prst="rect">
            <a:avLst/>
          </a:prstGeom>
          <a:noFill/>
          <a:ln/>
        </p:spPr>
        <p:txBody>
          <a:bodyPr wrap="square" lIns="0" tIns="0" rIns="0" bIns="0" rtlCol="0" anchor="t"/>
          <a:lstStyle/>
          <a:p>
            <a:pPr marL="0" indent="0" algn="just">
              <a:buNone/>
            </a:pPr>
            <a:r>
              <a:rPr lang="en-US" sz="2000" dirty="0">
                <a:solidFill>
                  <a:schemeClr val="accent5">
                    <a:lumMod val="50000"/>
                  </a:schemeClr>
                </a:solidFill>
              </a:rPr>
              <a:t>The "Sleep Tracker" app uses Jetpack Compose and </a:t>
            </a:r>
            <a:r>
              <a:rPr lang="en-US" sz="2000" dirty="0" err="1">
                <a:solidFill>
                  <a:schemeClr val="accent5">
                    <a:lumMod val="50000"/>
                  </a:schemeClr>
                </a:solidFill>
              </a:rPr>
              <a:t>WorkManager</a:t>
            </a:r>
            <a:r>
              <a:rPr lang="en-US" sz="2000" dirty="0">
                <a:solidFill>
                  <a:schemeClr val="accent5">
                    <a:lumMod val="50000"/>
                  </a:schemeClr>
                </a:solidFill>
              </a:rPr>
              <a:t> to provide a seamless and reliable experience for tracking sleep. By addressing background task management, accurate data storage with Room Database, and real-time updates through View Model and </a:t>
            </a:r>
            <a:r>
              <a:rPr lang="en-US" sz="2000" dirty="0" err="1">
                <a:solidFill>
                  <a:schemeClr val="accent5">
                    <a:lumMod val="50000"/>
                  </a:schemeClr>
                </a:solidFill>
              </a:rPr>
              <a:t>LiveData</a:t>
            </a:r>
            <a:r>
              <a:rPr lang="en-US" sz="2000" dirty="0">
                <a:solidFill>
                  <a:schemeClr val="accent5">
                    <a:lumMod val="50000"/>
                  </a:schemeClr>
                </a:solidFill>
              </a:rPr>
              <a:t>, the app ensures precise monitoring of sleep duration and quality over time. With a clean interface and robust functionality, it highlights the importance of sleep for health, enabling users to make informed choices to improve their sleep habits. Despite Android’s background limitations and new UI frameworks, this project demonstrates the potential of modern Android tools for building user-friendly, powerful applications.</a:t>
            </a:r>
            <a:endParaRPr lang="en-US" sz="1900" dirty="0">
              <a:solidFill>
                <a:schemeClr val="accent5">
                  <a:lumMod val="50000"/>
                </a:schemeClr>
              </a:solidFill>
            </a:endParaRPr>
          </a:p>
        </p:txBody>
      </p:sp>
      <p:sp>
        <p:nvSpPr>
          <p:cNvPr id="5" name="Rectangle 4">
            <a:extLst>
              <a:ext uri="{FF2B5EF4-FFF2-40B4-BE49-F238E27FC236}">
                <a16:creationId xmlns:a16="http://schemas.microsoft.com/office/drawing/2014/main" id="{EC8B82F1-E88B-5C4A-D07A-B5F7D5D86667}"/>
              </a:ext>
            </a:extLst>
          </p:cNvPr>
          <p:cNvSpPr/>
          <p:nvPr/>
        </p:nvSpPr>
        <p:spPr>
          <a:xfrm>
            <a:off x="12146973" y="7668491"/>
            <a:ext cx="2483427" cy="5406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090353" y="818235"/>
            <a:ext cx="2616431" cy="607966"/>
          </a:xfrm>
          <a:prstGeom prst="rect">
            <a:avLst/>
          </a:prstGeom>
          <a:noFill/>
          <a:ln/>
        </p:spPr>
        <p:txBody>
          <a:bodyPr wrap="square" lIns="0" tIns="0" rIns="0" bIns="0" rtlCol="0" anchor="t"/>
          <a:lstStyle/>
          <a:p>
            <a:pPr>
              <a:lnSpc>
                <a:spcPct val="107000"/>
              </a:lnSpc>
              <a:spcAft>
                <a:spcPts val="800"/>
              </a:spcAft>
            </a:pPr>
            <a:r>
              <a:rPr lang="en-US" sz="4850" b="1" kern="100" dirty="0">
                <a:solidFill>
                  <a:schemeClr val="accent1">
                    <a:lumMod val="50000"/>
                  </a:schemeClr>
                </a:solidFill>
                <a:effectLst/>
                <a:ea typeface="Calibri" panose="020F0502020204030204" pitchFamily="34" charset="0"/>
                <a:cs typeface="Latha" panose="02000400000000000000" pitchFamily="2"/>
              </a:rPr>
              <a:t>Abstract</a:t>
            </a:r>
            <a:endParaRPr lang="en-IN" sz="4850" b="1" kern="100" dirty="0">
              <a:solidFill>
                <a:schemeClr val="accent1">
                  <a:lumMod val="50000"/>
                </a:schemeClr>
              </a:solidFill>
              <a:effectLst/>
              <a:ea typeface="Calibri" panose="020F0502020204030204" pitchFamily="34" charset="0"/>
              <a:cs typeface="Latha" panose="02000400000000000000" pitchFamily="2"/>
            </a:endParaRPr>
          </a:p>
        </p:txBody>
      </p:sp>
      <p:sp>
        <p:nvSpPr>
          <p:cNvPr id="4" name="Shape 1"/>
          <p:cNvSpPr/>
          <p:nvPr/>
        </p:nvSpPr>
        <p:spPr>
          <a:xfrm>
            <a:off x="830580" y="2291476"/>
            <a:ext cx="7482840" cy="4815906"/>
          </a:xfrm>
          <a:prstGeom prst="roundRect">
            <a:avLst>
              <a:gd name="adj" fmla="val 4095"/>
            </a:avLst>
          </a:prstGeom>
          <a:noFill/>
          <a:ln w="7620">
            <a:solidFill>
              <a:srgbClr val="000000">
                <a:alpha val="8000"/>
              </a:srgbClr>
            </a:solidFill>
            <a:prstDash val="solid"/>
          </a:ln>
        </p:spPr>
      </p:sp>
      <p:sp>
        <p:nvSpPr>
          <p:cNvPr id="21" name="Shape 18"/>
          <p:cNvSpPr/>
          <p:nvPr/>
        </p:nvSpPr>
        <p:spPr>
          <a:xfrm>
            <a:off x="830580" y="6888718"/>
            <a:ext cx="7482840" cy="673418"/>
          </a:xfrm>
          <a:prstGeom prst="rect">
            <a:avLst/>
          </a:prstGeom>
          <a:solidFill>
            <a:srgbClr val="FFFFFF">
              <a:alpha val="4000"/>
            </a:srgbClr>
          </a:solidFill>
          <a:ln/>
        </p:spPr>
      </p:sp>
      <p:sp>
        <p:nvSpPr>
          <p:cNvPr id="24" name="TextBox 23">
            <a:extLst>
              <a:ext uri="{FF2B5EF4-FFF2-40B4-BE49-F238E27FC236}">
                <a16:creationId xmlns:a16="http://schemas.microsoft.com/office/drawing/2014/main" id="{8A78C6D1-91A4-3294-7D18-089017C8D96A}"/>
              </a:ext>
            </a:extLst>
          </p:cNvPr>
          <p:cNvSpPr txBox="1"/>
          <p:nvPr/>
        </p:nvSpPr>
        <p:spPr>
          <a:xfrm>
            <a:off x="944880" y="2547223"/>
            <a:ext cx="7149638" cy="4678204"/>
          </a:xfrm>
          <a:prstGeom prst="rect">
            <a:avLst/>
          </a:prstGeom>
          <a:noFill/>
        </p:spPr>
        <p:txBody>
          <a:bodyPr wrap="square" rtlCol="0">
            <a:spAutoFit/>
          </a:bodyPr>
          <a:lstStyle/>
          <a:p>
            <a:pPr algn="just"/>
            <a:r>
              <a:rPr lang="en-US" sz="2000" kern="100" dirty="0">
                <a:solidFill>
                  <a:schemeClr val="accent1">
                    <a:lumMod val="50000"/>
                  </a:schemeClr>
                </a:solidFill>
                <a:effectLst/>
                <a:ea typeface="Calibri" panose="020F0502020204030204" pitchFamily="34" charset="0"/>
                <a:cs typeface="Latha" panose="02000400000000000000" pitchFamily="2"/>
              </a:rPr>
              <a:t>The "Sleep Tracker" app is a mobile application developed using Android Jetpack Compose, designed to help users monitor and improve their sleep quality. This app enables users to start a timer when they are about to fall asleep and stop it upon waking, with the timer running seamlessly in the background. After waking, users can rate the quality of their sleep through an intuitive rating system, providing insights into how well-rested they feel. The app then displays a visual analysis of the previous night's sleep, helping users identify patterns and assess overall sleep quality. Utilizing Jetpack Compose, the app's UI is modern, responsive, and easy to navigate, while the underlying view model and Repository layers ensure efficient data handling and storage. By encouraging mindful sleep habits, the "Sleep Tracker" app aims to promote better mental and physical well-being for its users. </a:t>
            </a:r>
            <a:endParaRPr lang="en-IN" sz="2000" kern="100" dirty="0">
              <a:solidFill>
                <a:schemeClr val="accent1">
                  <a:lumMod val="50000"/>
                </a:schemeClr>
              </a:solidFill>
              <a:effectLst/>
              <a:ea typeface="Calibri" panose="020F0502020204030204" pitchFamily="34" charset="0"/>
              <a:cs typeface="Latha" panose="02000400000000000000" pitchFamily="2"/>
            </a:endParaRP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521637" y="460652"/>
            <a:ext cx="7108627" cy="771525"/>
          </a:xfrm>
          <a:prstGeom prst="rect">
            <a:avLst/>
          </a:prstGeom>
          <a:noFill/>
          <a:ln/>
        </p:spPr>
        <p:txBody>
          <a:bodyPr wrap="none" lIns="0" tIns="0" rIns="0" bIns="0" rtlCol="0" anchor="t"/>
          <a:lstStyle/>
          <a:p>
            <a:pPr marL="0" indent="0">
              <a:lnSpc>
                <a:spcPts val="6050"/>
              </a:lnSpc>
              <a:buNone/>
            </a:pPr>
            <a:r>
              <a:rPr lang="en-US" sz="4850" b="1" dirty="0">
                <a:solidFill>
                  <a:srgbClr val="333F70"/>
                </a:solidFill>
                <a:ea typeface="Unbounded Bold" pitchFamily="34" charset="-122"/>
                <a:cs typeface="Unbounded Bold" pitchFamily="34" charset="-120"/>
              </a:rPr>
              <a:t>Project Objectives</a:t>
            </a:r>
            <a:endParaRPr lang="en-US" sz="4850" dirty="0"/>
          </a:p>
        </p:txBody>
      </p:sp>
      <p:sp>
        <p:nvSpPr>
          <p:cNvPr id="4" name="Shape 1"/>
          <p:cNvSpPr/>
          <p:nvPr/>
        </p:nvSpPr>
        <p:spPr>
          <a:xfrm>
            <a:off x="4521637" y="1748416"/>
            <a:ext cx="555427" cy="555427"/>
          </a:xfrm>
          <a:prstGeom prst="roundRect">
            <a:avLst>
              <a:gd name="adj" fmla="val 18669"/>
            </a:avLst>
          </a:prstGeom>
          <a:solidFill>
            <a:srgbClr val="D6F5EE"/>
          </a:solidFill>
          <a:ln w="15240">
            <a:solidFill>
              <a:srgbClr val="BCDBD4"/>
            </a:solidFill>
            <a:prstDash val="solid"/>
          </a:ln>
        </p:spPr>
        <p:txBody>
          <a:bodyPr/>
          <a:lstStyle/>
          <a:p>
            <a:endParaRPr lang="en-IN" dirty="0"/>
          </a:p>
        </p:txBody>
      </p:sp>
      <p:sp>
        <p:nvSpPr>
          <p:cNvPr id="5" name="Text 2"/>
          <p:cNvSpPr/>
          <p:nvPr/>
        </p:nvSpPr>
        <p:spPr>
          <a:xfrm>
            <a:off x="4706659" y="1891145"/>
            <a:ext cx="188953" cy="1217338"/>
          </a:xfrm>
          <a:prstGeom prst="rect">
            <a:avLst/>
          </a:prstGeom>
          <a:noFill/>
          <a:ln/>
        </p:spPr>
        <p:txBody>
          <a:bodyPr wrap="none" lIns="0" tIns="0" rIns="0" bIns="0" rtlCol="0" anchor="t"/>
          <a:lstStyle/>
          <a:p>
            <a:pPr marL="0" indent="0" algn="ctr">
              <a:lnSpc>
                <a:spcPts val="2900"/>
              </a:lnSpc>
              <a:buNone/>
            </a:pPr>
            <a:r>
              <a:rPr lang="en-US" sz="2900" b="1" dirty="0">
                <a:solidFill>
                  <a:srgbClr val="333F70"/>
                </a:solidFill>
                <a:ea typeface="Unbounded Bold" pitchFamily="34" charset="-122"/>
                <a:cs typeface="Unbounded Bold" pitchFamily="34" charset="-120"/>
              </a:rPr>
              <a:t>1</a:t>
            </a:r>
            <a:endParaRPr lang="en-US" sz="2900" dirty="0"/>
          </a:p>
        </p:txBody>
      </p:sp>
      <p:sp>
        <p:nvSpPr>
          <p:cNvPr id="6" name="Text 3"/>
          <p:cNvSpPr/>
          <p:nvPr/>
        </p:nvSpPr>
        <p:spPr>
          <a:xfrm>
            <a:off x="5323880" y="1833247"/>
            <a:ext cx="3281839" cy="385763"/>
          </a:xfrm>
          <a:prstGeom prst="rect">
            <a:avLst/>
          </a:prstGeom>
          <a:noFill/>
          <a:ln/>
        </p:spPr>
        <p:txBody>
          <a:bodyPr wrap="none" lIns="0" tIns="0" rIns="0" bIns="0" rtlCol="0" anchor="t"/>
          <a:lstStyle/>
          <a:p>
            <a:pPr marL="0" indent="0">
              <a:lnSpc>
                <a:spcPts val="3000"/>
              </a:lnSpc>
              <a:buNone/>
            </a:pPr>
            <a:r>
              <a:rPr lang="en-US" sz="2400" b="1" dirty="0">
                <a:solidFill>
                  <a:srgbClr val="333F70"/>
                </a:solidFill>
                <a:ea typeface="Unbounded Bold" pitchFamily="34" charset="-122"/>
                <a:cs typeface="Unbounded Bold" pitchFamily="34" charset="-120"/>
              </a:rPr>
              <a:t>Automatic Timer</a:t>
            </a:r>
            <a:endParaRPr lang="en-US" sz="2400" dirty="0"/>
          </a:p>
        </p:txBody>
      </p:sp>
      <p:sp>
        <p:nvSpPr>
          <p:cNvPr id="7" name="Text 4"/>
          <p:cNvSpPr/>
          <p:nvPr/>
        </p:nvSpPr>
        <p:spPr>
          <a:xfrm>
            <a:off x="5323880" y="2429590"/>
            <a:ext cx="8527202" cy="771525"/>
          </a:xfrm>
          <a:prstGeom prst="rect">
            <a:avLst/>
          </a:prstGeom>
          <a:noFill/>
          <a:ln/>
        </p:spPr>
        <p:txBody>
          <a:bodyPr wrap="square" lIns="0" tIns="0" rIns="0" bIns="0" rtlCol="0" anchor="t"/>
          <a:lstStyle/>
          <a:p>
            <a:pPr marL="0" indent="0">
              <a:lnSpc>
                <a:spcPts val="3100"/>
              </a:lnSpc>
              <a:buNone/>
            </a:pPr>
            <a:r>
              <a:rPr lang="en-US" sz="1900" dirty="0">
                <a:solidFill>
                  <a:srgbClr val="333F70"/>
                </a:solidFill>
                <a:ea typeface="Open Sans" pitchFamily="34" charset="-122"/>
                <a:cs typeface="Open Sans" pitchFamily="34" charset="-120"/>
              </a:rPr>
              <a:t>The app should accurately track sleep duration by automatically starting and stopping the timer when the user falls asleep and wakes up.</a:t>
            </a:r>
            <a:endParaRPr lang="en-US" sz="1900" dirty="0"/>
          </a:p>
        </p:txBody>
      </p:sp>
      <p:sp>
        <p:nvSpPr>
          <p:cNvPr id="8" name="Shape 5"/>
          <p:cNvSpPr/>
          <p:nvPr/>
        </p:nvSpPr>
        <p:spPr>
          <a:xfrm>
            <a:off x="4521637" y="3399410"/>
            <a:ext cx="555427" cy="555427"/>
          </a:xfrm>
          <a:prstGeom prst="roundRect">
            <a:avLst>
              <a:gd name="adj" fmla="val 18669"/>
            </a:avLst>
          </a:prstGeom>
          <a:solidFill>
            <a:srgbClr val="D6F5EE"/>
          </a:solidFill>
          <a:ln w="15240">
            <a:solidFill>
              <a:srgbClr val="BCDBD4"/>
            </a:solidFill>
            <a:prstDash val="solid"/>
          </a:ln>
        </p:spPr>
        <p:txBody>
          <a:bodyPr/>
          <a:lstStyle/>
          <a:p>
            <a:endParaRPr lang="en-IN" dirty="0"/>
          </a:p>
        </p:txBody>
      </p:sp>
      <p:sp>
        <p:nvSpPr>
          <p:cNvPr id="9" name="Text 6"/>
          <p:cNvSpPr/>
          <p:nvPr/>
        </p:nvSpPr>
        <p:spPr>
          <a:xfrm>
            <a:off x="4645462" y="3476318"/>
            <a:ext cx="309205" cy="370284"/>
          </a:xfrm>
          <a:prstGeom prst="rect">
            <a:avLst/>
          </a:prstGeom>
          <a:noFill/>
          <a:ln/>
        </p:spPr>
        <p:txBody>
          <a:bodyPr wrap="none" lIns="0" tIns="0" rIns="0" bIns="0" rtlCol="0" anchor="t"/>
          <a:lstStyle/>
          <a:p>
            <a:pPr marL="0" indent="0" algn="ctr">
              <a:lnSpc>
                <a:spcPts val="2900"/>
              </a:lnSpc>
              <a:buNone/>
            </a:pPr>
            <a:r>
              <a:rPr lang="en-US" sz="2900" b="1" dirty="0">
                <a:solidFill>
                  <a:srgbClr val="333F70"/>
                </a:solidFill>
                <a:ea typeface="Unbounded Bold" pitchFamily="34" charset="-122"/>
                <a:cs typeface="Unbounded Bold" pitchFamily="34" charset="-120"/>
              </a:rPr>
              <a:t>2</a:t>
            </a:r>
            <a:endParaRPr lang="en-US" sz="2900" dirty="0"/>
          </a:p>
        </p:txBody>
      </p:sp>
      <p:sp>
        <p:nvSpPr>
          <p:cNvPr id="10" name="Text 7"/>
          <p:cNvSpPr/>
          <p:nvPr/>
        </p:nvSpPr>
        <p:spPr>
          <a:xfrm>
            <a:off x="5323880" y="3439729"/>
            <a:ext cx="3696772" cy="555428"/>
          </a:xfrm>
          <a:prstGeom prst="rect">
            <a:avLst/>
          </a:prstGeom>
          <a:noFill/>
          <a:ln/>
        </p:spPr>
        <p:txBody>
          <a:bodyPr wrap="square" lIns="0" tIns="0" rIns="0" bIns="0" rtlCol="0" anchor="t"/>
          <a:lstStyle/>
          <a:p>
            <a:pPr marL="0" indent="0">
              <a:lnSpc>
                <a:spcPts val="3000"/>
              </a:lnSpc>
              <a:buNone/>
            </a:pPr>
            <a:r>
              <a:rPr lang="en-US" sz="2400" b="1" dirty="0">
                <a:solidFill>
                  <a:srgbClr val="333F70"/>
                </a:solidFill>
                <a:ea typeface="Unbounded Bold" pitchFamily="34" charset="-122"/>
                <a:cs typeface="Unbounded Bold" pitchFamily="34" charset="-120"/>
              </a:rPr>
              <a:t>Sleep Quality Tracking</a:t>
            </a:r>
            <a:endParaRPr lang="en-US" sz="2400" dirty="0"/>
          </a:p>
        </p:txBody>
      </p:sp>
      <p:sp>
        <p:nvSpPr>
          <p:cNvPr id="11" name="Text 8"/>
          <p:cNvSpPr/>
          <p:nvPr/>
        </p:nvSpPr>
        <p:spPr>
          <a:xfrm>
            <a:off x="5323938" y="3895716"/>
            <a:ext cx="6999738" cy="964719"/>
          </a:xfrm>
          <a:prstGeom prst="rect">
            <a:avLst/>
          </a:prstGeom>
          <a:noFill/>
          <a:ln/>
        </p:spPr>
        <p:txBody>
          <a:bodyPr wrap="square" lIns="0" tIns="0" rIns="0" bIns="0" rtlCol="0" anchor="t"/>
          <a:lstStyle/>
          <a:p>
            <a:pPr marL="0" indent="0">
              <a:lnSpc>
                <a:spcPts val="3100"/>
              </a:lnSpc>
              <a:buNone/>
            </a:pPr>
            <a:r>
              <a:rPr lang="en-US" sz="1900" dirty="0">
                <a:solidFill>
                  <a:srgbClr val="333F70"/>
                </a:solidFill>
                <a:ea typeface="Open Sans" pitchFamily="34" charset="-122"/>
                <a:cs typeface="Open Sans" pitchFamily="34" charset="-120"/>
              </a:rPr>
              <a:t>Users should be able to rate and monitor their sleep quality over time, allowing them to identify trends and patterns.</a:t>
            </a:r>
            <a:endParaRPr lang="en-US" sz="1900" dirty="0"/>
          </a:p>
        </p:txBody>
      </p:sp>
      <p:sp>
        <p:nvSpPr>
          <p:cNvPr id="12" name="Shape 9"/>
          <p:cNvSpPr/>
          <p:nvPr/>
        </p:nvSpPr>
        <p:spPr>
          <a:xfrm>
            <a:off x="4530717" y="4823659"/>
            <a:ext cx="555427" cy="555427"/>
          </a:xfrm>
          <a:prstGeom prst="roundRect">
            <a:avLst>
              <a:gd name="adj" fmla="val 18669"/>
            </a:avLst>
          </a:prstGeom>
          <a:solidFill>
            <a:srgbClr val="D6F5EE"/>
          </a:solidFill>
          <a:ln w="15240">
            <a:solidFill>
              <a:srgbClr val="BCDBD4"/>
            </a:solidFill>
            <a:prstDash val="solid"/>
          </a:ln>
        </p:spPr>
        <p:txBody>
          <a:bodyPr/>
          <a:lstStyle/>
          <a:p>
            <a:endParaRPr lang="en-IN" dirty="0"/>
          </a:p>
        </p:txBody>
      </p:sp>
      <p:sp>
        <p:nvSpPr>
          <p:cNvPr id="13" name="Text 10"/>
          <p:cNvSpPr/>
          <p:nvPr/>
        </p:nvSpPr>
        <p:spPr>
          <a:xfrm>
            <a:off x="4653055" y="4916231"/>
            <a:ext cx="310753" cy="370284"/>
          </a:xfrm>
          <a:prstGeom prst="rect">
            <a:avLst/>
          </a:prstGeom>
          <a:noFill/>
          <a:ln/>
        </p:spPr>
        <p:txBody>
          <a:bodyPr wrap="none" lIns="0" tIns="0" rIns="0" bIns="0" rtlCol="0" anchor="t"/>
          <a:lstStyle/>
          <a:p>
            <a:pPr marL="0" indent="0" algn="ctr">
              <a:lnSpc>
                <a:spcPts val="2900"/>
              </a:lnSpc>
              <a:buNone/>
            </a:pPr>
            <a:r>
              <a:rPr lang="en-US" sz="2900" b="1" dirty="0">
                <a:solidFill>
                  <a:srgbClr val="333F70"/>
                </a:solidFill>
                <a:ea typeface="Unbounded Bold" pitchFamily="34" charset="-122"/>
                <a:cs typeface="Unbounded Bold" pitchFamily="34" charset="-120"/>
              </a:rPr>
              <a:t>3</a:t>
            </a:r>
            <a:endParaRPr lang="en-US" sz="2900" dirty="0"/>
          </a:p>
        </p:txBody>
      </p:sp>
      <p:sp>
        <p:nvSpPr>
          <p:cNvPr id="14" name="Text 11"/>
          <p:cNvSpPr/>
          <p:nvPr/>
        </p:nvSpPr>
        <p:spPr>
          <a:xfrm>
            <a:off x="5323880" y="4880785"/>
            <a:ext cx="4424958" cy="385763"/>
          </a:xfrm>
          <a:prstGeom prst="rect">
            <a:avLst/>
          </a:prstGeom>
          <a:noFill/>
          <a:ln/>
        </p:spPr>
        <p:txBody>
          <a:bodyPr wrap="none" lIns="0" tIns="0" rIns="0" bIns="0" rtlCol="0" anchor="t"/>
          <a:lstStyle/>
          <a:p>
            <a:pPr marL="0" indent="0">
              <a:lnSpc>
                <a:spcPts val="3000"/>
              </a:lnSpc>
              <a:buNone/>
            </a:pPr>
            <a:r>
              <a:rPr lang="en-US" sz="2400" b="1" dirty="0">
                <a:solidFill>
                  <a:srgbClr val="333F70"/>
                </a:solidFill>
                <a:ea typeface="Unbounded Bold" pitchFamily="34" charset="-122"/>
                <a:cs typeface="Unbounded Bold" pitchFamily="34" charset="-120"/>
              </a:rPr>
              <a:t>Background Operation</a:t>
            </a:r>
            <a:endParaRPr lang="en-US" sz="2400" dirty="0"/>
          </a:p>
        </p:txBody>
      </p:sp>
      <p:sp>
        <p:nvSpPr>
          <p:cNvPr id="15" name="Text 12"/>
          <p:cNvSpPr/>
          <p:nvPr/>
        </p:nvSpPr>
        <p:spPr>
          <a:xfrm>
            <a:off x="5323938" y="5391084"/>
            <a:ext cx="8442484" cy="790099"/>
          </a:xfrm>
          <a:prstGeom prst="rect">
            <a:avLst/>
          </a:prstGeom>
          <a:noFill/>
          <a:ln/>
        </p:spPr>
        <p:txBody>
          <a:bodyPr wrap="square" lIns="0" tIns="0" rIns="0" bIns="0" rtlCol="0" anchor="t"/>
          <a:lstStyle/>
          <a:p>
            <a:pPr marL="0" indent="0">
              <a:lnSpc>
                <a:spcPts val="3100"/>
              </a:lnSpc>
              <a:buNone/>
            </a:pPr>
            <a:r>
              <a:rPr lang="en-US" sz="1900" dirty="0">
                <a:solidFill>
                  <a:srgbClr val="333F70"/>
                </a:solidFill>
                <a:ea typeface="Open Sans" pitchFamily="34" charset="-122"/>
                <a:cs typeface="Open Sans" pitchFamily="34" charset="-120"/>
              </a:rPr>
              <a:t>The timer needs to run continuously in the background to ensure uninterrupted sleep tracking, even when the phone is locked.</a:t>
            </a:r>
            <a:endParaRPr lang="en-US" sz="1900" dirty="0"/>
          </a:p>
        </p:txBody>
      </p:sp>
      <p:sp>
        <p:nvSpPr>
          <p:cNvPr id="16" name="Rectangle 15">
            <a:extLst>
              <a:ext uri="{FF2B5EF4-FFF2-40B4-BE49-F238E27FC236}">
                <a16:creationId xmlns:a16="http://schemas.microsoft.com/office/drawing/2014/main" id="{7BBD55EF-A352-1799-92A1-4EA9FE373597}"/>
              </a:ext>
            </a:extLst>
          </p:cNvPr>
          <p:cNvSpPr/>
          <p:nvPr/>
        </p:nvSpPr>
        <p:spPr>
          <a:xfrm>
            <a:off x="12146973" y="7668491"/>
            <a:ext cx="2483427" cy="5406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7" name="Shape 9">
            <a:extLst>
              <a:ext uri="{FF2B5EF4-FFF2-40B4-BE49-F238E27FC236}">
                <a16:creationId xmlns:a16="http://schemas.microsoft.com/office/drawing/2014/main" id="{87C128AE-6E77-AF20-EDE2-0855C2464659}"/>
              </a:ext>
            </a:extLst>
          </p:cNvPr>
          <p:cNvSpPr/>
          <p:nvPr/>
        </p:nvSpPr>
        <p:spPr>
          <a:xfrm>
            <a:off x="4408381" y="6383692"/>
            <a:ext cx="555427" cy="555427"/>
          </a:xfrm>
          <a:prstGeom prst="roundRect">
            <a:avLst>
              <a:gd name="adj" fmla="val 18669"/>
            </a:avLst>
          </a:prstGeom>
          <a:solidFill>
            <a:srgbClr val="D6F5EE"/>
          </a:solidFill>
          <a:ln w="15240">
            <a:solidFill>
              <a:srgbClr val="BCDBD4"/>
            </a:solidFill>
            <a:prstDash val="solid"/>
          </a:ln>
        </p:spPr>
        <p:txBody>
          <a:bodyPr/>
          <a:lstStyle/>
          <a:p>
            <a:endParaRPr lang="en-IN" dirty="0"/>
          </a:p>
        </p:txBody>
      </p:sp>
      <p:sp>
        <p:nvSpPr>
          <p:cNvPr id="18" name="Text 10">
            <a:extLst>
              <a:ext uri="{FF2B5EF4-FFF2-40B4-BE49-F238E27FC236}">
                <a16:creationId xmlns:a16="http://schemas.microsoft.com/office/drawing/2014/main" id="{43A67745-E02D-B9DD-FA8C-36DBDF5B90CD}"/>
              </a:ext>
            </a:extLst>
          </p:cNvPr>
          <p:cNvSpPr/>
          <p:nvPr/>
        </p:nvSpPr>
        <p:spPr>
          <a:xfrm>
            <a:off x="4551282" y="6486161"/>
            <a:ext cx="310753" cy="370284"/>
          </a:xfrm>
          <a:prstGeom prst="rect">
            <a:avLst/>
          </a:prstGeom>
          <a:noFill/>
          <a:ln/>
        </p:spPr>
        <p:txBody>
          <a:bodyPr wrap="none" lIns="0" tIns="0" rIns="0" bIns="0" rtlCol="0" anchor="t"/>
          <a:lstStyle/>
          <a:p>
            <a:pPr marL="0" indent="0" algn="ctr">
              <a:lnSpc>
                <a:spcPts val="2900"/>
              </a:lnSpc>
              <a:buNone/>
            </a:pPr>
            <a:r>
              <a:rPr lang="en-US" sz="2900" b="1" dirty="0">
                <a:solidFill>
                  <a:srgbClr val="333F70"/>
                </a:solidFill>
                <a:ea typeface="Unbounded Bold" pitchFamily="34" charset="-122"/>
              </a:rPr>
              <a:t>4</a:t>
            </a:r>
            <a:endParaRPr lang="en-US" sz="2900" dirty="0"/>
          </a:p>
        </p:txBody>
      </p:sp>
      <p:sp>
        <p:nvSpPr>
          <p:cNvPr id="19" name="Text 11">
            <a:extLst>
              <a:ext uri="{FF2B5EF4-FFF2-40B4-BE49-F238E27FC236}">
                <a16:creationId xmlns:a16="http://schemas.microsoft.com/office/drawing/2014/main" id="{AF255AA6-CE86-8A26-8CE6-73940D62A664}"/>
              </a:ext>
            </a:extLst>
          </p:cNvPr>
          <p:cNvSpPr/>
          <p:nvPr/>
        </p:nvSpPr>
        <p:spPr>
          <a:xfrm>
            <a:off x="5323880" y="6403346"/>
            <a:ext cx="4424958" cy="385763"/>
          </a:xfrm>
          <a:prstGeom prst="rect">
            <a:avLst/>
          </a:prstGeom>
          <a:noFill/>
          <a:ln/>
        </p:spPr>
        <p:txBody>
          <a:bodyPr wrap="none" lIns="0" tIns="0" rIns="0" bIns="0" rtlCol="0" anchor="t"/>
          <a:lstStyle/>
          <a:p>
            <a:r>
              <a:rPr lang="en-IN" sz="2400" b="1" dirty="0">
                <a:solidFill>
                  <a:schemeClr val="accent1">
                    <a:lumMod val="50000"/>
                  </a:schemeClr>
                </a:solidFill>
              </a:rPr>
              <a:t>Insights and Improvement</a:t>
            </a:r>
          </a:p>
        </p:txBody>
      </p:sp>
      <p:sp>
        <p:nvSpPr>
          <p:cNvPr id="21" name="Text 12">
            <a:extLst>
              <a:ext uri="{FF2B5EF4-FFF2-40B4-BE49-F238E27FC236}">
                <a16:creationId xmlns:a16="http://schemas.microsoft.com/office/drawing/2014/main" id="{CA2722B1-43C8-FEE1-7133-5E18064F51BC}"/>
              </a:ext>
            </a:extLst>
          </p:cNvPr>
          <p:cNvSpPr/>
          <p:nvPr/>
        </p:nvSpPr>
        <p:spPr>
          <a:xfrm>
            <a:off x="5363022" y="6922931"/>
            <a:ext cx="8527202" cy="790099"/>
          </a:xfrm>
          <a:prstGeom prst="rect">
            <a:avLst/>
          </a:prstGeom>
          <a:noFill/>
          <a:ln/>
        </p:spPr>
        <p:txBody>
          <a:bodyPr wrap="square" lIns="0" tIns="0" rIns="0" bIns="0" rtlCol="0" anchor="t"/>
          <a:lstStyle/>
          <a:p>
            <a:pPr marL="0" indent="0">
              <a:lnSpc>
                <a:spcPts val="3100"/>
              </a:lnSpc>
              <a:buNone/>
            </a:pPr>
            <a:r>
              <a:rPr lang="en-US" sz="1900" dirty="0">
                <a:solidFill>
                  <a:srgbClr val="333F70"/>
                </a:solidFill>
                <a:ea typeface="Open Sans" pitchFamily="34" charset="-122"/>
                <a:cs typeface="Open Sans" pitchFamily="34" charset="-120"/>
              </a:rPr>
              <a:t>Helps users evaluate their sleep habits and make informed decisions for better sleep health.</a:t>
            </a:r>
          </a:p>
          <a:p>
            <a:pPr marL="0" indent="0">
              <a:lnSpc>
                <a:spcPts val="3100"/>
              </a:lnSpc>
              <a:buNone/>
            </a:pPr>
            <a:endParaRPr lang="en-US" sz="1900" dirty="0">
              <a:solidFill>
                <a:srgbClr val="333F70"/>
              </a:solidFill>
              <a:latin typeface="Open Sans" pitchFamily="34" charset="0"/>
              <a:ea typeface="Open Sans" pitchFamily="34" charset="-122"/>
              <a:cs typeface="Open Sans" pitchFamily="34" charset="-120"/>
            </a:endParaRPr>
          </a:p>
          <a:p>
            <a:pPr marL="0" indent="0">
              <a:lnSpc>
                <a:spcPts val="3100"/>
              </a:lnSpc>
              <a:buNone/>
            </a:pPr>
            <a:endParaRPr lang="en-US" sz="1900" dirty="0">
              <a:solidFill>
                <a:srgbClr val="333F70"/>
              </a:solidFill>
              <a:latin typeface="Open Sans" pitchFamily="34" charset="0"/>
              <a:ea typeface="Open Sans" pitchFamily="34" charset="-122"/>
              <a:cs typeface="Open Sans" pitchFamily="34" charset="-120"/>
            </a:endParaRPr>
          </a:p>
          <a:p>
            <a:pPr marL="0" indent="0">
              <a:lnSpc>
                <a:spcPts val="3100"/>
              </a:lnSpc>
              <a:buNone/>
            </a:pPr>
            <a:endParaRPr lang="en-US" sz="1900" dirty="0">
              <a:solidFill>
                <a:srgbClr val="333F70"/>
              </a:solidFill>
              <a:latin typeface="Open Sans" pitchFamily="34" charset="0"/>
              <a:ea typeface="Open Sans" pitchFamily="34" charset="-122"/>
              <a:cs typeface="Open Sans" pitchFamily="34" charset="-120"/>
            </a:endParaRPr>
          </a:p>
          <a:p>
            <a:pPr marL="0" indent="0">
              <a:lnSpc>
                <a:spcPts val="3100"/>
              </a:lnSpc>
              <a:buNone/>
            </a:pPr>
            <a:endParaRPr lang="en-US" sz="1900" dirty="0">
              <a:solidFill>
                <a:srgbClr val="333F70"/>
              </a:solidFill>
              <a:latin typeface="Open Sans" pitchFamily="34" charset="0"/>
              <a:ea typeface="Open Sans" pitchFamily="34" charset="-122"/>
              <a:cs typeface="Open Sans" pitchFamily="34" charset="-120"/>
            </a:endParaRPr>
          </a:p>
          <a:p>
            <a:pPr marL="0" indent="0">
              <a:lnSpc>
                <a:spcPts val="3100"/>
              </a:lnSpc>
              <a:buNone/>
            </a:pPr>
            <a:endParaRPr lang="en-US" sz="1900" dirty="0">
              <a:solidFill>
                <a:srgbClr val="333F70"/>
              </a:solidFill>
              <a:latin typeface="Open Sans" pitchFamily="34" charset="0"/>
              <a:ea typeface="Open Sans" pitchFamily="34" charset="-122"/>
              <a:cs typeface="Open Sans" pitchFamily="34" charset="-12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631373"/>
          </a:xfrm>
          <a:prstGeom prst="rect">
            <a:avLst/>
          </a:prstGeom>
        </p:spPr>
      </p:pic>
      <p:sp>
        <p:nvSpPr>
          <p:cNvPr id="3" name="Text 0"/>
          <p:cNvSpPr/>
          <p:nvPr/>
        </p:nvSpPr>
        <p:spPr>
          <a:xfrm>
            <a:off x="677000" y="1844494"/>
            <a:ext cx="6172200" cy="771525"/>
          </a:xfrm>
          <a:prstGeom prst="rect">
            <a:avLst/>
          </a:prstGeom>
          <a:noFill/>
          <a:ln/>
        </p:spPr>
        <p:txBody>
          <a:bodyPr wrap="none" lIns="0" tIns="0" rIns="0" bIns="0" rtlCol="0" anchor="t"/>
          <a:lstStyle/>
          <a:p>
            <a:pPr marL="0" indent="0">
              <a:lnSpc>
                <a:spcPts val="6050"/>
              </a:lnSpc>
              <a:buNone/>
            </a:pPr>
            <a:r>
              <a:rPr lang="en-US" sz="4850" b="1" dirty="0">
                <a:solidFill>
                  <a:srgbClr val="333F70"/>
                </a:solidFill>
                <a:ea typeface="Unbounded Bold" pitchFamily="34" charset="-122"/>
                <a:cs typeface="Unbounded Bold" pitchFamily="34" charset="-120"/>
              </a:rPr>
              <a:t>Description</a:t>
            </a:r>
            <a:endParaRPr lang="en-US" sz="4850" dirty="0"/>
          </a:p>
        </p:txBody>
      </p:sp>
      <p:sp>
        <p:nvSpPr>
          <p:cNvPr id="4" name="Text 1"/>
          <p:cNvSpPr/>
          <p:nvPr/>
        </p:nvSpPr>
        <p:spPr>
          <a:xfrm>
            <a:off x="677000" y="2864426"/>
            <a:ext cx="12902327" cy="4648202"/>
          </a:xfrm>
          <a:prstGeom prst="rect">
            <a:avLst/>
          </a:prstGeom>
          <a:noFill/>
          <a:ln/>
        </p:spPr>
        <p:txBody>
          <a:bodyPr wrap="square" lIns="0" tIns="0" rIns="0" bIns="0" rtlCol="0" anchor="t"/>
          <a:lstStyle/>
          <a:p>
            <a:pPr marL="342900" indent="-342900" algn="just">
              <a:buFont typeface="Arial" panose="020B0604020202020204" pitchFamily="34" charset="0"/>
              <a:buChar char="•"/>
            </a:pPr>
            <a:r>
              <a:rPr lang="en-US" sz="2000" dirty="0">
                <a:solidFill>
                  <a:schemeClr val="accent1">
                    <a:lumMod val="50000"/>
                  </a:schemeClr>
                </a:solidFill>
                <a:ea typeface="Open Sans" panose="020B0606030504020204" pitchFamily="34" charset="0"/>
                <a:cs typeface="Open Sans" panose="020B0606030504020204" pitchFamily="34" charset="0"/>
              </a:rPr>
              <a:t>The Sleep Tracker app is a mobile tool designed to help people get a better night's rest by giving them insights into their sleep patterns. Built with Android Jetpack Compose, the app provides an easy way to track sleep duration, rate sleep quality, and see an analysis of past sleep sessions, all in one place. </a:t>
            </a:r>
          </a:p>
          <a:p>
            <a:pPr algn="just"/>
            <a:endParaRPr lang="en-US" sz="2000" dirty="0">
              <a:solidFill>
                <a:schemeClr val="accent1">
                  <a:lumMod val="50000"/>
                </a:schemeClr>
              </a:solidFill>
              <a:ea typeface="Open Sans" panose="020B0606030504020204" pitchFamily="34" charset="0"/>
              <a:cs typeface="Open Sans" panose="020B0606030504020204" pitchFamily="34" charset="0"/>
            </a:endParaRPr>
          </a:p>
          <a:p>
            <a:pPr marL="342900" indent="-342900" algn="just">
              <a:buFont typeface="Arial" panose="020B0604020202020204" pitchFamily="34" charset="0"/>
              <a:buChar char="•"/>
            </a:pPr>
            <a:r>
              <a:rPr lang="en-US" sz="2000" dirty="0">
                <a:solidFill>
                  <a:schemeClr val="accent1">
                    <a:lumMod val="50000"/>
                  </a:schemeClr>
                </a:solidFill>
                <a:ea typeface="Open Sans" panose="020B0606030504020204" pitchFamily="34" charset="0"/>
                <a:cs typeface="Open Sans" panose="020B0606030504020204" pitchFamily="34" charset="0"/>
              </a:rPr>
              <a:t>Here’s how it works: when users are ready to go to bed, they start a timer that keeps running until they wake up. This feature runs quietly in the background so users don’t have to worry about interruptions. In the morning, they can rate how well they slept, which helps the app build a profile of their sleep quality over time. By analyzing this data, the Sleep Tracker app provides personalized insights, showing trends in sleep duration and quality that users can use to identify any patterns or habits affecting their rest.</a:t>
            </a:r>
          </a:p>
          <a:p>
            <a:pPr algn="just"/>
            <a:endParaRPr lang="en-US" sz="2000" dirty="0">
              <a:solidFill>
                <a:schemeClr val="accent1">
                  <a:lumMod val="50000"/>
                </a:schemeClr>
              </a:solidFill>
              <a:ea typeface="Open Sans" panose="020B0606030504020204" pitchFamily="34" charset="0"/>
              <a:cs typeface="Open Sans" panose="020B0606030504020204" pitchFamily="34" charset="0"/>
            </a:endParaRPr>
          </a:p>
          <a:p>
            <a:pPr marL="342900" indent="-342900" algn="just">
              <a:buFont typeface="Arial" panose="020B0604020202020204" pitchFamily="34" charset="0"/>
              <a:buChar char="•"/>
            </a:pPr>
            <a:r>
              <a:rPr lang="en-US" sz="2000" dirty="0">
                <a:solidFill>
                  <a:schemeClr val="accent1">
                    <a:lumMod val="50000"/>
                  </a:schemeClr>
                </a:solidFill>
                <a:ea typeface="Open Sans" panose="020B0606030504020204" pitchFamily="34" charset="0"/>
                <a:cs typeface="Open Sans" panose="020B0606030504020204" pitchFamily="34" charset="0"/>
              </a:rPr>
              <a:t> The app is designed to be simple and intuitive, making it easy to set up and use. With Jetpack Compose powering the interface, it’s modern, responsive, and looks great on any screen. Behind the scenes, features like </a:t>
            </a:r>
            <a:r>
              <a:rPr lang="en-US" sz="2000" dirty="0" err="1">
                <a:solidFill>
                  <a:schemeClr val="accent1">
                    <a:lumMod val="50000"/>
                  </a:schemeClr>
                </a:solidFill>
                <a:ea typeface="Open Sans" panose="020B0606030504020204" pitchFamily="34" charset="0"/>
                <a:cs typeface="Open Sans" panose="020B0606030504020204" pitchFamily="34" charset="0"/>
              </a:rPr>
              <a:t>ViewModel</a:t>
            </a:r>
            <a:r>
              <a:rPr lang="en-US" sz="2000" dirty="0">
                <a:solidFill>
                  <a:schemeClr val="accent1">
                    <a:lumMod val="50000"/>
                  </a:schemeClr>
                </a:solidFill>
                <a:ea typeface="Open Sans" panose="020B0606030504020204" pitchFamily="34" charset="0"/>
                <a:cs typeface="Open Sans" panose="020B0606030504020204" pitchFamily="34" charset="0"/>
              </a:rPr>
              <a:t> and Repository layers keep the app running smoothly and handling data reliably, even in the background. For anyone looking to better understand their sleep and develop healthier habits, the Sleep Tracker app offers a practical and accessible solution.</a:t>
            </a:r>
            <a:endParaRPr lang="en-US" sz="1900" dirty="0">
              <a:solidFill>
                <a:schemeClr val="accent1">
                  <a:lumMod val="50000"/>
                </a:schemeClr>
              </a:solidFill>
              <a:ea typeface="Open Sans" panose="020B0606030504020204" pitchFamily="34" charset="0"/>
              <a:cs typeface="Open Sans" panose="020B0606030504020204" pitchFamily="34" charset="0"/>
            </a:endParaRPr>
          </a:p>
        </p:txBody>
      </p:sp>
      <p:sp>
        <p:nvSpPr>
          <p:cNvPr id="5" name="Rectangle 4">
            <a:extLst>
              <a:ext uri="{FF2B5EF4-FFF2-40B4-BE49-F238E27FC236}">
                <a16:creationId xmlns:a16="http://schemas.microsoft.com/office/drawing/2014/main" id="{70173B26-EE52-19D0-AEF3-3E24742BB5E1}"/>
              </a:ext>
            </a:extLst>
          </p:cNvPr>
          <p:cNvSpPr/>
          <p:nvPr/>
        </p:nvSpPr>
        <p:spPr>
          <a:xfrm>
            <a:off x="12146973" y="7668491"/>
            <a:ext cx="2483427" cy="5406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72759" y="241415"/>
            <a:ext cx="7415927" cy="735330"/>
          </a:xfrm>
          <a:prstGeom prst="rect">
            <a:avLst/>
          </a:prstGeom>
          <a:noFill/>
          <a:ln/>
        </p:spPr>
        <p:txBody>
          <a:bodyPr wrap="square" lIns="0" tIns="0" rIns="0" bIns="0" rtlCol="0" anchor="t"/>
          <a:lstStyle/>
          <a:p>
            <a:pPr marL="0" indent="0">
              <a:lnSpc>
                <a:spcPts val="6050"/>
              </a:lnSpc>
              <a:buNone/>
            </a:pPr>
            <a:r>
              <a:rPr lang="en-US" sz="4800" b="1" dirty="0">
                <a:solidFill>
                  <a:srgbClr val="333F70"/>
                </a:solidFill>
                <a:ea typeface="Unbounded Bold" pitchFamily="34" charset="-122"/>
              </a:rPr>
              <a:t>CODE (ACTIVITY MAIN)</a:t>
            </a:r>
            <a:endParaRPr lang="en-US" sz="4800" dirty="0"/>
          </a:p>
        </p:txBody>
      </p:sp>
      <p:sp>
        <p:nvSpPr>
          <p:cNvPr id="4" name="Text 1"/>
          <p:cNvSpPr/>
          <p:nvPr/>
        </p:nvSpPr>
        <p:spPr>
          <a:xfrm>
            <a:off x="6350438" y="1162417"/>
            <a:ext cx="7415927" cy="7046704"/>
          </a:xfrm>
          <a:prstGeom prst="rect">
            <a:avLst/>
          </a:prstGeom>
          <a:noFill/>
          <a:ln/>
        </p:spPr>
        <p:txBody>
          <a:bodyPr wrap="square" lIns="0" tIns="0" rIns="0" bIns="0" rtlCol="0" anchor="t"/>
          <a:lstStyle/>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package </a:t>
            </a:r>
            <a:r>
              <a:rPr lang="en-US" kern="100" dirty="0" err="1">
                <a:solidFill>
                  <a:schemeClr val="accent1">
                    <a:lumMod val="50000"/>
                  </a:schemeClr>
                </a:solidFill>
                <a:effectLst/>
                <a:ea typeface="Calibri" panose="020F0502020204030204" pitchFamily="34" charset="0"/>
                <a:cs typeface="Latha" panose="02000400000000000000" pitchFamily="2"/>
              </a:rPr>
              <a:t>com.example.projectone</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android.content.Context</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android.content.Intent</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android.icu.text.SimpleDateFormat</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android.os.Bundle</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androidx.activity.ComponentActivity</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androidx.activity.compose.setContent</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androidx.compose.foundation.Image</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androidx.compose.foundation.layout.*</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androidx.compose.material.Button</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androidx.compose.material.MaterialTheme</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androidx.compose.material.Surface</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androidx.compose.material.Text</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androidx.compose.runtime.*</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androidx.compose.ui.Alignment</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androidx.compose.ui.Modifier</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androidx.compose.ui.draw.alpha</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androidx.compose.ui.layout.ContentScale</a:t>
            </a:r>
            <a:endParaRPr lang="en-US"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import </a:t>
            </a:r>
            <a:r>
              <a:rPr lang="en-US" sz="1800" kern="100" dirty="0" err="1">
                <a:solidFill>
                  <a:schemeClr val="accent1">
                    <a:lumMod val="50000"/>
                  </a:schemeClr>
                </a:solidFill>
                <a:effectLst/>
                <a:ea typeface="Calibri" panose="020F0502020204030204" pitchFamily="34" charset="0"/>
                <a:cs typeface="Latha" panose="02000400000000000000" pitchFamily="2"/>
              </a:rPr>
              <a:t>androidx.compose.ui.res.painterResource</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endParaRPr lang="en-IN" sz="1800" kern="100" dirty="0">
              <a:solidFill>
                <a:schemeClr val="accent1">
                  <a:lumMod val="50000"/>
                </a:schemeClr>
              </a:solidFill>
              <a:effectLst/>
              <a:ea typeface="Calibri" panose="020F0502020204030204" pitchFamily="34" charset="0"/>
              <a:cs typeface="Latha" panose="02000400000000000000" pitchFamily="2"/>
            </a:endParaRPr>
          </a:p>
        </p:txBody>
      </p:sp>
      <p:sp>
        <p:nvSpPr>
          <p:cNvPr id="5" name="Rectangle 4">
            <a:extLst>
              <a:ext uri="{FF2B5EF4-FFF2-40B4-BE49-F238E27FC236}">
                <a16:creationId xmlns:a16="http://schemas.microsoft.com/office/drawing/2014/main" id="{C49F98DC-D66C-2DDE-993A-3098F32B7D24}"/>
              </a:ext>
            </a:extLst>
          </p:cNvPr>
          <p:cNvSpPr/>
          <p:nvPr/>
        </p:nvSpPr>
        <p:spPr>
          <a:xfrm>
            <a:off x="12146973" y="7668491"/>
            <a:ext cx="2483427" cy="5406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47797-924E-69DF-44A8-49ED87EBC2B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52E6CFA-1522-BE34-6671-636F693BF8A9}"/>
              </a:ext>
            </a:extLst>
          </p:cNvPr>
          <p:cNvPicPr>
            <a:picLocks noChangeAspect="1"/>
          </p:cNvPicPr>
          <p:nvPr/>
        </p:nvPicPr>
        <p:blipFill>
          <a:blip r:embed="rId3"/>
          <a:stretch>
            <a:fillRect/>
          </a:stretch>
        </p:blipFill>
        <p:spPr>
          <a:xfrm>
            <a:off x="0" y="-10241"/>
            <a:ext cx="5486400" cy="8229600"/>
          </a:xfrm>
          <a:prstGeom prst="rect">
            <a:avLst/>
          </a:prstGeom>
        </p:spPr>
      </p:pic>
      <p:sp>
        <p:nvSpPr>
          <p:cNvPr id="4" name="Text 1">
            <a:extLst>
              <a:ext uri="{FF2B5EF4-FFF2-40B4-BE49-F238E27FC236}">
                <a16:creationId xmlns:a16="http://schemas.microsoft.com/office/drawing/2014/main" id="{E7AAD3ED-E371-7EEF-3C1F-4610C69A9792}"/>
              </a:ext>
            </a:extLst>
          </p:cNvPr>
          <p:cNvSpPr/>
          <p:nvPr/>
        </p:nvSpPr>
        <p:spPr>
          <a:xfrm>
            <a:off x="5972759" y="-1"/>
            <a:ext cx="7415927" cy="8209121"/>
          </a:xfrm>
          <a:prstGeom prst="rect">
            <a:avLst/>
          </a:prstGeom>
          <a:noFill/>
          <a:ln/>
        </p:spPr>
        <p:txBody>
          <a:bodyPr wrap="square" lIns="0" tIns="0" rIns="0" bIns="0" rtlCol="0" anchor="t"/>
          <a:lstStyle/>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import </a:t>
            </a:r>
            <a:r>
              <a:rPr lang="en-US" sz="1800" kern="100" dirty="0" err="1">
                <a:solidFill>
                  <a:schemeClr val="accent1">
                    <a:lumMod val="50000"/>
                  </a:schemeClr>
                </a:solidFill>
                <a:effectLst/>
                <a:ea typeface="Calibri" panose="020F0502020204030204" pitchFamily="34" charset="0"/>
                <a:cs typeface="Latha" panose="02000400000000000000" pitchFamily="2"/>
              </a:rPr>
              <a:t>androidx.compose.ui.unit.dp</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import </a:t>
            </a:r>
            <a:r>
              <a:rPr lang="en-US" sz="1800" kern="100" dirty="0" err="1">
                <a:solidFill>
                  <a:schemeClr val="accent1">
                    <a:lumMod val="50000"/>
                  </a:schemeClr>
                </a:solidFill>
                <a:effectLst/>
                <a:ea typeface="Calibri" panose="020F0502020204030204" pitchFamily="34" charset="0"/>
                <a:cs typeface="Latha" panose="02000400000000000000" pitchFamily="2"/>
              </a:rPr>
              <a:t>androidx.core.content.ContextCompat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import </a:t>
            </a:r>
            <a:r>
              <a:rPr lang="en-US" sz="1800" kern="100" dirty="0" err="1">
                <a:solidFill>
                  <a:schemeClr val="accent1">
                    <a:lumMod val="50000"/>
                  </a:schemeClr>
                </a:solidFill>
                <a:effectLst/>
                <a:ea typeface="Calibri" panose="020F0502020204030204" pitchFamily="34" charset="0"/>
                <a:cs typeface="Latha" panose="02000400000000000000" pitchFamily="2"/>
              </a:rPr>
              <a:t>com.example.projectone.ui.theme.ProjectOneTheme</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import java.util.*</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class </a:t>
            </a:r>
            <a:r>
              <a:rPr lang="en-US" sz="1800" kern="100" dirty="0" err="1">
                <a:solidFill>
                  <a:schemeClr val="accent1">
                    <a:lumMod val="50000"/>
                  </a:schemeClr>
                </a:solidFill>
                <a:effectLst/>
                <a:ea typeface="Calibri" panose="020F0502020204030204" pitchFamily="34" charset="0"/>
                <a:cs typeface="Latha" panose="02000400000000000000" pitchFamily="2"/>
              </a:rPr>
              <a:t>MainActivity</a:t>
            </a:r>
            <a:r>
              <a:rPr lang="en-US" sz="1800" kern="100" dirty="0">
                <a:solidFill>
                  <a:schemeClr val="accent1">
                    <a:lumMod val="50000"/>
                  </a:schemeClr>
                </a:solidFill>
                <a:effectLst/>
                <a:ea typeface="Calibri" panose="020F0502020204030204" pitchFamily="34" charset="0"/>
                <a:cs typeface="Latha" panose="02000400000000000000" pitchFamily="2"/>
              </a:rPr>
              <a:t> : </a:t>
            </a:r>
            <a:r>
              <a:rPr lang="en-US" sz="1800" kern="100" dirty="0" err="1">
                <a:solidFill>
                  <a:schemeClr val="accent1">
                    <a:lumMod val="50000"/>
                  </a:schemeClr>
                </a:solidFill>
                <a:effectLst/>
                <a:ea typeface="Calibri" panose="020F0502020204030204" pitchFamily="34" charset="0"/>
                <a:cs typeface="Latha" panose="02000400000000000000" pitchFamily="2"/>
              </a:rPr>
              <a:t>ComponentActivity</a:t>
            </a:r>
            <a:r>
              <a:rPr lang="en-US" sz="1800" kern="100" dirty="0">
                <a:solidFill>
                  <a:schemeClr val="accent1">
                    <a:lumMod val="50000"/>
                  </a:schemeClr>
                </a:solidFill>
                <a:effectLst/>
                <a:ea typeface="Calibri" panose="020F0502020204030204" pitchFamily="34" charset="0"/>
                <a:cs typeface="Latha" panose="02000400000000000000" pitchFamily="2"/>
              </a:rPr>
              <a:t>()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private </a:t>
            </a:r>
            <a:r>
              <a:rPr lang="en-US" sz="1800" kern="100" dirty="0" err="1">
                <a:solidFill>
                  <a:schemeClr val="accent1">
                    <a:lumMod val="50000"/>
                  </a:schemeClr>
                </a:solidFill>
                <a:effectLst/>
                <a:ea typeface="Calibri" panose="020F0502020204030204" pitchFamily="34" charset="0"/>
                <a:cs typeface="Latha" panose="02000400000000000000" pitchFamily="2"/>
              </a:rPr>
              <a:t>lateinit</a:t>
            </a:r>
            <a:r>
              <a:rPr lang="en-US" sz="1800" kern="100" dirty="0">
                <a:solidFill>
                  <a:schemeClr val="accent1">
                    <a:lumMod val="50000"/>
                  </a:schemeClr>
                </a:solidFill>
                <a:effectLst/>
                <a:ea typeface="Calibri" panose="020F0502020204030204" pitchFamily="34" charset="0"/>
                <a:cs typeface="Latha" panose="02000400000000000000" pitchFamily="2"/>
              </a:rPr>
              <a:t> var </a:t>
            </a:r>
            <a:r>
              <a:rPr lang="en-US" sz="1800" kern="100" dirty="0" err="1">
                <a:solidFill>
                  <a:schemeClr val="accent1">
                    <a:lumMod val="50000"/>
                  </a:schemeClr>
                </a:solidFill>
                <a:effectLst/>
                <a:ea typeface="Calibri" panose="020F0502020204030204" pitchFamily="34" charset="0"/>
                <a:cs typeface="Latha" panose="02000400000000000000" pitchFamily="2"/>
              </a:rPr>
              <a:t>databaseHelper</a:t>
            </a: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TimeLogDatabaseHelper</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override fun </a:t>
            </a:r>
            <a:r>
              <a:rPr lang="en-US" sz="1800" kern="100" dirty="0" err="1">
                <a:solidFill>
                  <a:schemeClr val="accent1">
                    <a:lumMod val="50000"/>
                  </a:schemeClr>
                </a:solidFill>
                <a:effectLst/>
                <a:ea typeface="Calibri" panose="020F0502020204030204" pitchFamily="34" charset="0"/>
                <a:cs typeface="Latha" panose="02000400000000000000" pitchFamily="2"/>
              </a:rPr>
              <a:t>onCreate</a:t>
            </a:r>
            <a:r>
              <a:rPr lang="en-US" sz="1800" kern="100" dirty="0">
                <a:solidFill>
                  <a:schemeClr val="accent1">
                    <a:lumMod val="50000"/>
                  </a:schemeClr>
                </a:solidFill>
                <a:effectLst/>
                <a:ea typeface="Calibri" panose="020F0502020204030204" pitchFamily="34" charset="0"/>
                <a:cs typeface="Latha" panose="02000400000000000000" pitchFamily="2"/>
              </a:rPr>
              <a:t>(</a:t>
            </a:r>
            <a:r>
              <a:rPr lang="en-US" sz="1800" kern="100" dirty="0" err="1">
                <a:solidFill>
                  <a:schemeClr val="accent1">
                    <a:lumMod val="50000"/>
                  </a:schemeClr>
                </a:solidFill>
                <a:effectLst/>
                <a:ea typeface="Calibri" panose="020F0502020204030204" pitchFamily="34" charset="0"/>
                <a:cs typeface="Latha" panose="02000400000000000000" pitchFamily="2"/>
              </a:rPr>
              <a:t>savedInstanceState</a:t>
            </a:r>
            <a:r>
              <a:rPr lang="en-US" sz="1800" kern="100" dirty="0">
                <a:solidFill>
                  <a:schemeClr val="accent1">
                    <a:lumMod val="50000"/>
                  </a:schemeClr>
                </a:solidFill>
                <a:effectLst/>
                <a:ea typeface="Calibri" panose="020F0502020204030204" pitchFamily="34" charset="0"/>
                <a:cs typeface="Latha" panose="02000400000000000000" pitchFamily="2"/>
              </a:rPr>
              <a:t>: Bundle?)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super.onCreate</a:t>
            </a:r>
            <a:r>
              <a:rPr lang="en-US" sz="1800" kern="100" dirty="0">
                <a:solidFill>
                  <a:schemeClr val="accent1">
                    <a:lumMod val="50000"/>
                  </a:schemeClr>
                </a:solidFill>
                <a:effectLst/>
                <a:ea typeface="Calibri" panose="020F0502020204030204" pitchFamily="34" charset="0"/>
                <a:cs typeface="Latha" panose="02000400000000000000" pitchFamily="2"/>
              </a:rPr>
              <a:t>(</a:t>
            </a:r>
            <a:r>
              <a:rPr lang="en-US" sz="1800" kern="100" dirty="0" err="1">
                <a:solidFill>
                  <a:schemeClr val="accent1">
                    <a:lumMod val="50000"/>
                  </a:schemeClr>
                </a:solidFill>
                <a:effectLst/>
                <a:ea typeface="Calibri" panose="020F0502020204030204" pitchFamily="34" charset="0"/>
                <a:cs typeface="Latha" panose="02000400000000000000" pitchFamily="2"/>
              </a:rPr>
              <a:t>savedInstanceState</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databaseHelper</a:t>
            </a:r>
            <a:r>
              <a:rPr lang="en-US" sz="1800" kern="100" dirty="0">
                <a:solidFill>
                  <a:schemeClr val="accent1">
                    <a:lumMod val="50000"/>
                  </a:schemeClr>
                </a:solidFill>
                <a:effectLst/>
                <a:ea typeface="Calibri" panose="020F0502020204030204" pitchFamily="34" charset="0"/>
                <a:cs typeface="Latha" panose="02000400000000000000" pitchFamily="2"/>
              </a:rPr>
              <a:t> = </a:t>
            </a:r>
            <a:r>
              <a:rPr lang="en-US" sz="1800" kern="100" dirty="0" err="1">
                <a:solidFill>
                  <a:schemeClr val="accent1">
                    <a:lumMod val="50000"/>
                  </a:schemeClr>
                </a:solidFill>
                <a:effectLst/>
                <a:ea typeface="Calibri" panose="020F0502020204030204" pitchFamily="34" charset="0"/>
                <a:cs typeface="Latha" panose="02000400000000000000" pitchFamily="2"/>
              </a:rPr>
              <a:t>TimeLogDatabaseHelper</a:t>
            </a:r>
            <a:r>
              <a:rPr lang="en-US" sz="1800" kern="100" dirty="0">
                <a:solidFill>
                  <a:schemeClr val="accent1">
                    <a:lumMod val="50000"/>
                  </a:schemeClr>
                </a:solidFill>
                <a:effectLst/>
                <a:ea typeface="Calibri" panose="020F0502020204030204" pitchFamily="34" charset="0"/>
                <a:cs typeface="Latha" panose="02000400000000000000" pitchFamily="2"/>
              </a:rPr>
              <a:t>(this)</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databaseHelper.deleteAllData</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setContent</a:t>
            </a:r>
            <a:r>
              <a:rPr lang="en-US" sz="1800" kern="100" dirty="0">
                <a:solidFill>
                  <a:schemeClr val="accent1">
                    <a:lumMod val="50000"/>
                  </a:schemeClr>
                </a:solidFill>
                <a:effectLst/>
                <a:ea typeface="Calibri" panose="020F0502020204030204" pitchFamily="34" charset="0"/>
                <a:cs typeface="Latha" panose="02000400000000000000" pitchFamily="2"/>
              </a:rPr>
              <a:t>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ProjectOneTheme</a:t>
            </a:r>
            <a:r>
              <a:rPr lang="en-US" sz="1800" kern="100" dirty="0">
                <a:solidFill>
                  <a:schemeClr val="accent1">
                    <a:lumMod val="50000"/>
                  </a:schemeClr>
                </a:solidFill>
                <a:effectLst/>
                <a:ea typeface="Calibri" panose="020F0502020204030204" pitchFamily="34" charset="0"/>
                <a:cs typeface="Latha" panose="02000400000000000000" pitchFamily="2"/>
              </a:rPr>
              <a:t>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Surface(</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modifier = </a:t>
            </a:r>
            <a:r>
              <a:rPr lang="en-US" sz="1800" kern="100" dirty="0" err="1">
                <a:solidFill>
                  <a:schemeClr val="accent1">
                    <a:lumMod val="50000"/>
                  </a:schemeClr>
                </a:solidFill>
                <a:effectLst/>
                <a:ea typeface="Calibri" panose="020F0502020204030204" pitchFamily="34" charset="0"/>
                <a:cs typeface="Latha" panose="02000400000000000000" pitchFamily="2"/>
              </a:rPr>
              <a:t>Modifier.fillMaxSize</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color = </a:t>
            </a:r>
            <a:r>
              <a:rPr lang="en-US" sz="1800" kern="100" dirty="0" err="1">
                <a:solidFill>
                  <a:schemeClr val="accent1">
                    <a:lumMod val="50000"/>
                  </a:schemeClr>
                </a:solidFill>
                <a:effectLst/>
                <a:ea typeface="Calibri" panose="020F0502020204030204" pitchFamily="34" charset="0"/>
                <a:cs typeface="Latha" panose="02000400000000000000" pitchFamily="2"/>
              </a:rPr>
              <a:t>MaterialTheme.colors.background</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MyScreen</a:t>
            </a:r>
            <a:r>
              <a:rPr lang="en-US" sz="1800" kern="100" dirty="0">
                <a:solidFill>
                  <a:schemeClr val="accent1">
                    <a:lumMod val="50000"/>
                  </a:schemeClr>
                </a:solidFill>
                <a:effectLst/>
                <a:ea typeface="Calibri" panose="020F0502020204030204" pitchFamily="34" charset="0"/>
                <a:cs typeface="Latha" panose="02000400000000000000" pitchFamily="2"/>
              </a:rPr>
              <a:t>(</a:t>
            </a:r>
            <a:r>
              <a:rPr lang="en-US" sz="1800" kern="100" dirty="0" err="1">
                <a:solidFill>
                  <a:schemeClr val="accent1">
                    <a:lumMod val="50000"/>
                  </a:schemeClr>
                </a:solidFill>
                <a:effectLst/>
                <a:ea typeface="Calibri" panose="020F0502020204030204" pitchFamily="34" charset="0"/>
                <a:cs typeface="Latha" panose="02000400000000000000" pitchFamily="2"/>
              </a:rPr>
              <a:t>this,databaseHelper</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 }  }}</a:t>
            </a: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@Composable</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fun </a:t>
            </a:r>
            <a:r>
              <a:rPr lang="en-US" sz="1800" kern="100" dirty="0" err="1">
                <a:solidFill>
                  <a:schemeClr val="accent1">
                    <a:lumMod val="50000"/>
                  </a:schemeClr>
                </a:solidFill>
                <a:effectLst/>
                <a:ea typeface="Calibri" panose="020F0502020204030204" pitchFamily="34" charset="0"/>
                <a:cs typeface="Latha" panose="02000400000000000000" pitchFamily="2"/>
              </a:rPr>
              <a:t>MyScreen</a:t>
            </a:r>
            <a:r>
              <a:rPr lang="en-US" sz="1800" kern="100" dirty="0">
                <a:solidFill>
                  <a:schemeClr val="accent1">
                    <a:lumMod val="50000"/>
                  </a:schemeClr>
                </a:solidFill>
                <a:effectLst/>
                <a:ea typeface="Calibri" panose="020F0502020204030204" pitchFamily="34" charset="0"/>
                <a:cs typeface="Latha" panose="02000400000000000000" pitchFamily="2"/>
              </a:rPr>
              <a:t>(context: Context, </a:t>
            </a:r>
            <a:r>
              <a:rPr lang="en-US" sz="1800" kern="100" dirty="0" err="1">
                <a:solidFill>
                  <a:schemeClr val="accent1">
                    <a:lumMod val="50000"/>
                  </a:schemeClr>
                </a:solidFill>
                <a:effectLst/>
                <a:ea typeface="Calibri" panose="020F0502020204030204" pitchFamily="34" charset="0"/>
                <a:cs typeface="Latha" panose="02000400000000000000" pitchFamily="2"/>
              </a:rPr>
              <a:t>databaseHelper</a:t>
            </a: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TimeLogDatabaseHelper</a:t>
            </a:r>
            <a:r>
              <a:rPr lang="en-US" sz="1800" kern="100" dirty="0">
                <a:solidFill>
                  <a:schemeClr val="accent1">
                    <a:lumMod val="50000"/>
                  </a:schemeClr>
                </a:solidFill>
                <a:effectLst/>
                <a:ea typeface="Calibri" panose="020F0502020204030204" pitchFamily="34" charset="0"/>
                <a:cs typeface="Latha" panose="02000400000000000000" pitchFamily="2"/>
              </a:rPr>
              <a:t>) {</a:t>
            </a:r>
          </a:p>
          <a:p>
            <a:pPr>
              <a:spcAft>
                <a:spcPts val="800"/>
              </a:spcAft>
            </a:pPr>
            <a:r>
              <a:rPr lang="en-US" kern="100" dirty="0">
                <a:solidFill>
                  <a:schemeClr val="accent1">
                    <a:lumMod val="50000"/>
                  </a:schemeClr>
                </a:solidFill>
                <a:ea typeface="Calibri" panose="020F0502020204030204" pitchFamily="34" charset="0"/>
                <a:cs typeface="Latha" panose="02000400000000000000" pitchFamily="2"/>
              </a:rPr>
              <a:t>       </a:t>
            </a:r>
            <a:r>
              <a:rPr lang="en-US" sz="1800" kern="100" dirty="0">
                <a:solidFill>
                  <a:schemeClr val="accent1">
                    <a:lumMod val="50000"/>
                  </a:schemeClr>
                </a:solidFill>
                <a:effectLst/>
                <a:ea typeface="Calibri" panose="020F0502020204030204" pitchFamily="34" charset="0"/>
                <a:cs typeface="Latha" panose="02000400000000000000" pitchFamily="2"/>
              </a:rPr>
              <a:t>var </a:t>
            </a:r>
            <a:r>
              <a:rPr lang="en-US" sz="1800" kern="100" dirty="0" err="1">
                <a:solidFill>
                  <a:schemeClr val="accent1">
                    <a:lumMod val="50000"/>
                  </a:schemeClr>
                </a:solidFill>
                <a:effectLst/>
                <a:ea typeface="Calibri" panose="020F0502020204030204" pitchFamily="34" charset="0"/>
                <a:cs typeface="Latha" panose="02000400000000000000" pitchFamily="2"/>
              </a:rPr>
              <a:t>startTime</a:t>
            </a:r>
            <a:r>
              <a:rPr lang="en-US" sz="1800" kern="100" dirty="0">
                <a:solidFill>
                  <a:schemeClr val="accent1">
                    <a:lumMod val="50000"/>
                  </a:schemeClr>
                </a:solidFill>
                <a:effectLst/>
                <a:ea typeface="Calibri" panose="020F0502020204030204" pitchFamily="34" charset="0"/>
                <a:cs typeface="Latha" panose="02000400000000000000" pitchFamily="2"/>
              </a:rPr>
              <a:t> by remember { </a:t>
            </a:r>
            <a:r>
              <a:rPr lang="en-US" sz="1800" kern="100" dirty="0" err="1">
                <a:solidFill>
                  <a:schemeClr val="accent1">
                    <a:lumMod val="50000"/>
                  </a:schemeClr>
                </a:solidFill>
                <a:effectLst/>
                <a:ea typeface="Calibri" panose="020F0502020204030204" pitchFamily="34" charset="0"/>
                <a:cs typeface="Latha" panose="02000400000000000000" pitchFamily="2"/>
              </a:rPr>
              <a:t>mutableStateOf</a:t>
            </a:r>
            <a:r>
              <a:rPr lang="en-US" sz="1800" kern="100" dirty="0">
                <a:solidFill>
                  <a:schemeClr val="accent1">
                    <a:lumMod val="50000"/>
                  </a:schemeClr>
                </a:solidFill>
                <a:effectLst/>
                <a:ea typeface="Calibri" panose="020F0502020204030204" pitchFamily="34" charset="0"/>
                <a:cs typeface="Latha" panose="02000400000000000000" pitchFamily="2"/>
              </a:rPr>
              <a:t>(0L) }</a:t>
            </a: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var </a:t>
            </a:r>
            <a:r>
              <a:rPr lang="en-US" sz="1800" kern="100" dirty="0" err="1">
                <a:solidFill>
                  <a:schemeClr val="accent1">
                    <a:lumMod val="50000"/>
                  </a:schemeClr>
                </a:solidFill>
                <a:effectLst/>
                <a:ea typeface="Calibri" panose="020F0502020204030204" pitchFamily="34" charset="0"/>
                <a:cs typeface="Latha" panose="02000400000000000000" pitchFamily="2"/>
              </a:rPr>
              <a:t>elapsedTime</a:t>
            </a:r>
            <a:r>
              <a:rPr lang="en-US" sz="1800" kern="100" dirty="0">
                <a:solidFill>
                  <a:schemeClr val="accent1">
                    <a:lumMod val="50000"/>
                  </a:schemeClr>
                </a:solidFill>
                <a:effectLst/>
                <a:ea typeface="Calibri" panose="020F0502020204030204" pitchFamily="34" charset="0"/>
                <a:cs typeface="Latha" panose="02000400000000000000" pitchFamily="2"/>
              </a:rPr>
              <a:t> by remember { </a:t>
            </a:r>
            <a:r>
              <a:rPr lang="en-US" sz="1800" kern="100" dirty="0" err="1">
                <a:solidFill>
                  <a:schemeClr val="accent1">
                    <a:lumMod val="50000"/>
                  </a:schemeClr>
                </a:solidFill>
                <a:effectLst/>
                <a:ea typeface="Calibri" panose="020F0502020204030204" pitchFamily="34" charset="0"/>
                <a:cs typeface="Latha" panose="02000400000000000000" pitchFamily="2"/>
              </a:rPr>
              <a:t>mutableStateOf</a:t>
            </a:r>
            <a:r>
              <a:rPr lang="en-US" sz="1800" kern="100" dirty="0">
                <a:solidFill>
                  <a:schemeClr val="accent1">
                    <a:lumMod val="50000"/>
                  </a:schemeClr>
                </a:solidFill>
                <a:effectLst/>
                <a:ea typeface="Calibri" panose="020F0502020204030204" pitchFamily="34" charset="0"/>
                <a:cs typeface="Latha" panose="02000400000000000000" pitchFamily="2"/>
              </a:rPr>
              <a:t>(0L) }</a:t>
            </a:r>
          </a:p>
          <a:p>
            <a:pPr>
              <a:spcAft>
                <a:spcPts val="800"/>
              </a:spcAft>
            </a:pP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endParaRPr lang="en-IN" sz="1800" kern="100" dirty="0">
              <a:solidFill>
                <a:schemeClr val="accent1">
                  <a:lumMod val="50000"/>
                </a:schemeClr>
              </a:solidFill>
              <a:effectLst/>
              <a:ea typeface="Calibri" panose="020F0502020204030204" pitchFamily="34" charset="0"/>
              <a:cs typeface="Latha" panose="02000400000000000000" pitchFamily="2"/>
            </a:endParaRPr>
          </a:p>
        </p:txBody>
      </p:sp>
      <p:sp>
        <p:nvSpPr>
          <p:cNvPr id="5" name="Rectangle 4">
            <a:extLst>
              <a:ext uri="{FF2B5EF4-FFF2-40B4-BE49-F238E27FC236}">
                <a16:creationId xmlns:a16="http://schemas.microsoft.com/office/drawing/2014/main" id="{F4164ABE-5D10-7284-608E-86E8888C9CBC}"/>
              </a:ext>
            </a:extLst>
          </p:cNvPr>
          <p:cNvSpPr/>
          <p:nvPr/>
        </p:nvSpPr>
        <p:spPr>
          <a:xfrm>
            <a:off x="12032673" y="7813964"/>
            <a:ext cx="2483427" cy="3120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bg1"/>
                </a:solidFill>
              </a:ln>
              <a:solidFill>
                <a:schemeClr val="bg1"/>
              </a:solidFill>
            </a:endParaRPr>
          </a:p>
        </p:txBody>
      </p:sp>
    </p:spTree>
    <p:extLst>
      <p:ext uri="{BB962C8B-B14F-4D97-AF65-F5344CB8AC3E}">
        <p14:creationId xmlns:p14="http://schemas.microsoft.com/office/powerpoint/2010/main" val="2188634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E7F53-F7E4-E9DD-59DB-F593B3F94DA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6317A3A-C6F4-C715-9A57-0C51894B9D83}"/>
              </a:ext>
            </a:extLst>
          </p:cNvPr>
          <p:cNvPicPr>
            <a:picLocks noChangeAspect="1"/>
          </p:cNvPicPr>
          <p:nvPr/>
        </p:nvPicPr>
        <p:blipFill>
          <a:blip r:embed="rId3"/>
          <a:stretch>
            <a:fillRect/>
          </a:stretch>
        </p:blipFill>
        <p:spPr>
          <a:xfrm>
            <a:off x="0" y="0"/>
            <a:ext cx="5486400" cy="8229600"/>
          </a:xfrm>
          <a:prstGeom prst="rect">
            <a:avLst/>
          </a:prstGeom>
        </p:spPr>
      </p:pic>
      <p:sp>
        <p:nvSpPr>
          <p:cNvPr id="4" name="Text 1">
            <a:extLst>
              <a:ext uri="{FF2B5EF4-FFF2-40B4-BE49-F238E27FC236}">
                <a16:creationId xmlns:a16="http://schemas.microsoft.com/office/drawing/2014/main" id="{3C6808CF-AA36-AE2D-B042-5DA933049AA7}"/>
              </a:ext>
            </a:extLst>
          </p:cNvPr>
          <p:cNvSpPr/>
          <p:nvPr/>
        </p:nvSpPr>
        <p:spPr>
          <a:xfrm>
            <a:off x="6080274" y="41320"/>
            <a:ext cx="7415927" cy="7813845"/>
          </a:xfrm>
          <a:prstGeom prst="rect">
            <a:avLst/>
          </a:prstGeom>
          <a:noFill/>
          <a:ln/>
        </p:spPr>
        <p:txBody>
          <a:bodyPr wrap="square" lIns="0" tIns="0" rIns="0" bIns="0" rtlCol="0" anchor="t"/>
          <a:lstStyle/>
          <a:p>
            <a:pPr>
              <a:lnSpc>
                <a:spcPct val="107000"/>
              </a:lnSpc>
              <a:spcAft>
                <a:spcPts val="800"/>
              </a:spcAft>
            </a:pPr>
            <a:r>
              <a:rPr lang="en-US" kern="100" dirty="0">
                <a:solidFill>
                  <a:schemeClr val="accent1">
                    <a:lumMod val="50000"/>
                  </a:schemeClr>
                </a:solidFill>
                <a:ea typeface="Calibri" panose="020F0502020204030204" pitchFamily="34" charset="0"/>
                <a:cs typeface="Latha" panose="02000400000000000000" pitchFamily="2"/>
              </a:rPr>
              <a:t>    </a:t>
            </a:r>
            <a:r>
              <a:rPr lang="en-US" sz="1800" kern="100" dirty="0">
                <a:solidFill>
                  <a:schemeClr val="accent1">
                    <a:lumMod val="50000"/>
                  </a:schemeClr>
                </a:solidFill>
                <a:effectLst/>
                <a:ea typeface="Calibri" panose="020F0502020204030204" pitchFamily="34" charset="0"/>
                <a:cs typeface="Latha" panose="02000400000000000000" pitchFamily="2"/>
              </a:rPr>
              <a:t>var </a:t>
            </a:r>
            <a:r>
              <a:rPr lang="en-US" sz="1800" kern="100" dirty="0" err="1">
                <a:solidFill>
                  <a:schemeClr val="accent1">
                    <a:lumMod val="50000"/>
                  </a:schemeClr>
                </a:solidFill>
                <a:effectLst/>
                <a:ea typeface="Calibri" panose="020F0502020204030204" pitchFamily="34" charset="0"/>
                <a:cs typeface="Latha" panose="02000400000000000000" pitchFamily="2"/>
              </a:rPr>
              <a:t>isRunning</a:t>
            </a:r>
            <a:r>
              <a:rPr lang="en-US" sz="1800" kern="100" dirty="0">
                <a:solidFill>
                  <a:schemeClr val="accent1">
                    <a:lumMod val="50000"/>
                  </a:schemeClr>
                </a:solidFill>
                <a:effectLst/>
                <a:ea typeface="Calibri" panose="020F0502020204030204" pitchFamily="34" charset="0"/>
                <a:cs typeface="Latha" panose="02000400000000000000" pitchFamily="2"/>
              </a:rPr>
              <a:t> by remember { </a:t>
            </a:r>
            <a:r>
              <a:rPr lang="en-US" sz="1800" kern="100" dirty="0" err="1">
                <a:solidFill>
                  <a:schemeClr val="accent1">
                    <a:lumMod val="50000"/>
                  </a:schemeClr>
                </a:solidFill>
                <a:effectLst/>
                <a:ea typeface="Calibri" panose="020F0502020204030204" pitchFamily="34" charset="0"/>
                <a:cs typeface="Latha" panose="02000400000000000000" pitchFamily="2"/>
              </a:rPr>
              <a:t>mutableStateOf</a:t>
            </a:r>
            <a:r>
              <a:rPr lang="en-US" sz="1800" kern="100" dirty="0">
                <a:solidFill>
                  <a:schemeClr val="accent1">
                    <a:lumMod val="50000"/>
                  </a:schemeClr>
                </a:solidFill>
                <a:effectLst/>
                <a:ea typeface="Calibri" panose="020F0502020204030204" pitchFamily="34" charset="0"/>
                <a:cs typeface="Latha" panose="02000400000000000000" pitchFamily="2"/>
              </a:rPr>
              <a:t>(false)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val</a:t>
            </a: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imageModifier</a:t>
            </a:r>
            <a:r>
              <a:rPr lang="en-US" sz="1800" kern="100" dirty="0">
                <a:solidFill>
                  <a:schemeClr val="accent1">
                    <a:lumMod val="50000"/>
                  </a:schemeClr>
                </a:solidFill>
                <a:effectLst/>
                <a:ea typeface="Calibri" panose="020F0502020204030204" pitchFamily="34" charset="0"/>
                <a:cs typeface="Latha" panose="02000400000000000000" pitchFamily="2"/>
              </a:rPr>
              <a:t> = Modifier</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Image(</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painterResource</a:t>
            </a:r>
            <a:r>
              <a:rPr lang="en-US" sz="1800" kern="100" dirty="0">
                <a:solidFill>
                  <a:schemeClr val="accent1">
                    <a:lumMod val="50000"/>
                  </a:schemeClr>
                </a:solidFill>
                <a:effectLst/>
                <a:ea typeface="Calibri" panose="020F0502020204030204" pitchFamily="34" charset="0"/>
                <a:cs typeface="Latha" panose="02000400000000000000" pitchFamily="2"/>
              </a:rPr>
              <a:t>(id = </a:t>
            </a:r>
            <a:r>
              <a:rPr lang="en-US" sz="1800" kern="100" dirty="0" err="1">
                <a:solidFill>
                  <a:schemeClr val="accent1">
                    <a:lumMod val="50000"/>
                  </a:schemeClr>
                </a:solidFill>
                <a:effectLst/>
                <a:ea typeface="Calibri" panose="020F0502020204030204" pitchFamily="34" charset="0"/>
                <a:cs typeface="Latha" panose="02000400000000000000" pitchFamily="2"/>
              </a:rPr>
              <a:t>R.drawable.sleeptracking</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contentScale</a:t>
            </a:r>
            <a:r>
              <a:rPr lang="en-US" sz="1800" kern="100" dirty="0">
                <a:solidFill>
                  <a:schemeClr val="accent1">
                    <a:lumMod val="50000"/>
                  </a:schemeClr>
                </a:solidFill>
                <a:effectLst/>
                <a:ea typeface="Calibri" panose="020F0502020204030204" pitchFamily="34" charset="0"/>
                <a:cs typeface="Latha" panose="02000400000000000000" pitchFamily="2"/>
              </a:rPr>
              <a:t> = </a:t>
            </a:r>
            <a:r>
              <a:rPr lang="en-US" sz="1800" kern="100" dirty="0" err="1">
                <a:solidFill>
                  <a:schemeClr val="accent1">
                    <a:lumMod val="50000"/>
                  </a:schemeClr>
                </a:solidFill>
                <a:effectLst/>
                <a:ea typeface="Calibri" panose="020F0502020204030204" pitchFamily="34" charset="0"/>
                <a:cs typeface="Latha" panose="02000400000000000000" pitchFamily="2"/>
              </a:rPr>
              <a:t>ContentScale.FillHeight</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contentDescription</a:t>
            </a:r>
            <a:r>
              <a:rPr lang="en-US" sz="1800" kern="100" dirty="0">
                <a:solidFill>
                  <a:schemeClr val="accent1">
                    <a:lumMod val="50000"/>
                  </a:schemeClr>
                </a:solidFill>
                <a:effectLst/>
                <a:ea typeface="Calibri" panose="020F0502020204030204" pitchFamily="34" charset="0"/>
                <a:cs typeface="Latha" panose="02000400000000000000" pitchFamily="2"/>
              </a:rPr>
              <a:t> =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modifier = </a:t>
            </a:r>
            <a:r>
              <a:rPr lang="en-US" sz="1800" kern="100" dirty="0" err="1">
                <a:solidFill>
                  <a:schemeClr val="accent1">
                    <a:lumMod val="50000"/>
                  </a:schemeClr>
                </a:solidFill>
                <a:effectLst/>
                <a:ea typeface="Calibri" panose="020F0502020204030204" pitchFamily="34" charset="0"/>
                <a:cs typeface="Latha" panose="02000400000000000000" pitchFamily="2"/>
              </a:rPr>
              <a:t>imageModifier</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.alpha(0.3F),</a:t>
            </a: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Column(</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modifier = </a:t>
            </a:r>
            <a:r>
              <a:rPr lang="en-US" sz="1800" kern="100" dirty="0" err="1">
                <a:solidFill>
                  <a:schemeClr val="accent1">
                    <a:lumMod val="50000"/>
                  </a:schemeClr>
                </a:solidFill>
                <a:effectLst/>
                <a:ea typeface="Calibri" panose="020F0502020204030204" pitchFamily="34" charset="0"/>
                <a:cs typeface="Latha" panose="02000400000000000000" pitchFamily="2"/>
              </a:rPr>
              <a:t>Modifier.fillMaxSize</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horizontalAlignment</a:t>
            </a:r>
            <a:r>
              <a:rPr lang="en-US" sz="1800" kern="100" dirty="0">
                <a:solidFill>
                  <a:schemeClr val="accent1">
                    <a:lumMod val="50000"/>
                  </a:schemeClr>
                </a:solidFill>
                <a:effectLst/>
                <a:ea typeface="Calibri" panose="020F0502020204030204" pitchFamily="34" charset="0"/>
                <a:cs typeface="Latha" panose="02000400000000000000" pitchFamily="2"/>
              </a:rPr>
              <a:t> = </a:t>
            </a:r>
            <a:r>
              <a:rPr lang="en-US" sz="1800" kern="100" dirty="0" err="1">
                <a:solidFill>
                  <a:schemeClr val="accent1">
                    <a:lumMod val="50000"/>
                  </a:schemeClr>
                </a:solidFill>
                <a:effectLst/>
                <a:ea typeface="Calibri" panose="020F0502020204030204" pitchFamily="34" charset="0"/>
                <a:cs typeface="Latha" panose="02000400000000000000" pitchFamily="2"/>
              </a:rPr>
              <a:t>Alignment.CenterHorizontally</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verticalArrangement</a:t>
            </a:r>
            <a:r>
              <a:rPr lang="en-US" sz="1800" kern="100" dirty="0">
                <a:solidFill>
                  <a:schemeClr val="accent1">
                    <a:lumMod val="50000"/>
                  </a:schemeClr>
                </a:solidFill>
                <a:effectLst/>
                <a:ea typeface="Calibri" panose="020F0502020204030204" pitchFamily="34" charset="0"/>
                <a:cs typeface="Latha" panose="02000400000000000000" pitchFamily="2"/>
              </a:rPr>
              <a:t> = </a:t>
            </a:r>
            <a:r>
              <a:rPr lang="en-US" sz="1800" kern="100" dirty="0" err="1">
                <a:solidFill>
                  <a:schemeClr val="accent1">
                    <a:lumMod val="50000"/>
                  </a:schemeClr>
                </a:solidFill>
                <a:effectLst/>
                <a:ea typeface="Calibri" panose="020F0502020204030204" pitchFamily="34" charset="0"/>
                <a:cs typeface="Latha" panose="02000400000000000000" pitchFamily="2"/>
              </a:rPr>
              <a:t>Arrangement.Center</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 {</a:t>
            </a: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if (!</a:t>
            </a:r>
            <a:r>
              <a:rPr lang="en-US" sz="1800" kern="100" dirty="0" err="1">
                <a:solidFill>
                  <a:schemeClr val="accent1">
                    <a:lumMod val="50000"/>
                  </a:schemeClr>
                </a:solidFill>
                <a:effectLst/>
                <a:ea typeface="Calibri" panose="020F0502020204030204" pitchFamily="34" charset="0"/>
                <a:cs typeface="Latha" panose="02000400000000000000" pitchFamily="2"/>
              </a:rPr>
              <a:t>isRunning</a:t>
            </a:r>
            <a:r>
              <a:rPr lang="en-US" sz="1800" kern="100" dirty="0">
                <a:solidFill>
                  <a:schemeClr val="accent1">
                    <a:lumMod val="50000"/>
                  </a:schemeClr>
                </a:solidFill>
                <a:effectLst/>
                <a:ea typeface="Calibri" panose="020F0502020204030204" pitchFamily="34" charset="0"/>
                <a:cs typeface="Latha" panose="02000400000000000000" pitchFamily="2"/>
              </a:rPr>
              <a:t>)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Button(</a:t>
            </a:r>
            <a:r>
              <a:rPr lang="en-US" sz="1800" kern="100" dirty="0" err="1">
                <a:solidFill>
                  <a:schemeClr val="accent1">
                    <a:lumMod val="50000"/>
                  </a:schemeClr>
                </a:solidFill>
                <a:effectLst/>
                <a:ea typeface="Calibri" panose="020F0502020204030204" pitchFamily="34" charset="0"/>
                <a:cs typeface="Latha" panose="02000400000000000000" pitchFamily="2"/>
              </a:rPr>
              <a:t>onClick</a:t>
            </a:r>
            <a:r>
              <a:rPr lang="en-US" sz="1800" kern="100" dirty="0">
                <a:solidFill>
                  <a:schemeClr val="accent1">
                    <a:lumMod val="50000"/>
                  </a:schemeClr>
                </a:solidFill>
                <a:effectLst/>
                <a:ea typeface="Calibri" panose="020F0502020204030204" pitchFamily="34" charset="0"/>
                <a:cs typeface="Latha" panose="02000400000000000000" pitchFamily="2"/>
              </a:rPr>
              <a:t> =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startTime</a:t>
            </a:r>
            <a:r>
              <a:rPr lang="en-US" sz="1800" kern="100" dirty="0">
                <a:solidFill>
                  <a:schemeClr val="accent1">
                    <a:lumMod val="50000"/>
                  </a:schemeClr>
                </a:solidFill>
                <a:effectLst/>
                <a:ea typeface="Calibri" panose="020F0502020204030204" pitchFamily="34" charset="0"/>
                <a:cs typeface="Latha" panose="02000400000000000000" pitchFamily="2"/>
              </a:rPr>
              <a:t> = </a:t>
            </a:r>
            <a:r>
              <a:rPr lang="en-US" sz="1800" kern="100" dirty="0" err="1">
                <a:solidFill>
                  <a:schemeClr val="accent1">
                    <a:lumMod val="50000"/>
                  </a:schemeClr>
                </a:solidFill>
                <a:effectLst/>
                <a:ea typeface="Calibri" panose="020F0502020204030204" pitchFamily="34" charset="0"/>
                <a:cs typeface="Latha" panose="02000400000000000000" pitchFamily="2"/>
              </a:rPr>
              <a:t>System.currentTimeMillis</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isRunning</a:t>
            </a:r>
            <a:r>
              <a:rPr lang="en-US" sz="1800" kern="100" dirty="0">
                <a:solidFill>
                  <a:schemeClr val="accent1">
                    <a:lumMod val="50000"/>
                  </a:schemeClr>
                </a:solidFill>
                <a:effectLst/>
                <a:ea typeface="Calibri" panose="020F0502020204030204" pitchFamily="34" charset="0"/>
                <a:cs typeface="Latha" panose="02000400000000000000" pitchFamily="2"/>
              </a:rPr>
              <a:t> = true</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 {</a:t>
            </a:r>
          </a:p>
          <a:p>
            <a:pPr>
              <a:lnSpc>
                <a:spcPct val="107000"/>
              </a:lnSpc>
              <a:spcAft>
                <a:spcPts val="800"/>
              </a:spcAft>
            </a:pPr>
            <a:r>
              <a:rPr lang="en-US" kern="100" dirty="0">
                <a:solidFill>
                  <a:schemeClr val="accent1">
                    <a:lumMod val="50000"/>
                  </a:schemeClr>
                </a:solidFill>
                <a:ea typeface="Calibri" panose="020F0502020204030204" pitchFamily="34" charset="0"/>
                <a:cs typeface="Latha" panose="02000400000000000000" pitchFamily="2"/>
              </a:rPr>
              <a:t>          </a:t>
            </a:r>
            <a:r>
              <a:rPr lang="en-US" sz="1800" kern="100" dirty="0">
                <a:solidFill>
                  <a:schemeClr val="accent1">
                    <a:lumMod val="50000"/>
                  </a:schemeClr>
                </a:solidFill>
                <a:effectLst/>
                <a:ea typeface="Calibri" panose="020F0502020204030204" pitchFamily="34" charset="0"/>
                <a:cs typeface="Latha" panose="02000400000000000000" pitchFamily="2"/>
              </a:rPr>
              <a:t>Text("Start")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endParaRPr lang="en-IN" sz="1800" kern="100" dirty="0">
              <a:solidFill>
                <a:schemeClr val="accent1">
                  <a:lumMod val="50000"/>
                </a:schemeClr>
              </a:solidFill>
              <a:effectLst/>
              <a:ea typeface="Calibri" panose="020F0502020204030204" pitchFamily="34" charset="0"/>
              <a:cs typeface="Latha" panose="02000400000000000000" pitchFamily="2"/>
            </a:endParaRPr>
          </a:p>
        </p:txBody>
      </p:sp>
      <p:sp>
        <p:nvSpPr>
          <p:cNvPr id="5" name="Rectangle 4">
            <a:extLst>
              <a:ext uri="{FF2B5EF4-FFF2-40B4-BE49-F238E27FC236}">
                <a16:creationId xmlns:a16="http://schemas.microsoft.com/office/drawing/2014/main" id="{8B234F82-21DB-6333-4DEE-481AA4359D48}"/>
              </a:ext>
            </a:extLst>
          </p:cNvPr>
          <p:cNvSpPr/>
          <p:nvPr/>
        </p:nvSpPr>
        <p:spPr>
          <a:xfrm>
            <a:off x="12146973" y="7668491"/>
            <a:ext cx="2483427" cy="5406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Tree>
    <p:extLst>
      <p:ext uri="{BB962C8B-B14F-4D97-AF65-F5344CB8AC3E}">
        <p14:creationId xmlns:p14="http://schemas.microsoft.com/office/powerpoint/2010/main" val="2671577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1"/>
          <p:cNvSpPr/>
          <p:nvPr/>
        </p:nvSpPr>
        <p:spPr>
          <a:xfrm>
            <a:off x="6277701" y="124750"/>
            <a:ext cx="7415927" cy="7938536"/>
          </a:xfrm>
          <a:prstGeom prst="rect">
            <a:avLst/>
          </a:prstGeom>
          <a:noFill/>
          <a:ln/>
        </p:spPr>
        <p:txBody>
          <a:bodyPr wrap="square" lIns="0" tIns="0" rIns="0" bIns="0" rtlCol="0" anchor="t"/>
          <a:lstStyle/>
          <a:p>
            <a:pPr>
              <a:lnSpc>
                <a:spcPct val="107000"/>
              </a:lnSpc>
              <a:spcAft>
                <a:spcPts val="800"/>
              </a:spcAft>
            </a:pPr>
            <a:r>
              <a:rPr lang="en-US" kern="100" dirty="0">
                <a:solidFill>
                  <a:schemeClr val="accent1">
                    <a:lumMod val="50000"/>
                  </a:schemeClr>
                </a:solidFill>
                <a:ea typeface="Calibri" panose="020F0502020204030204" pitchFamily="34" charset="0"/>
                <a:cs typeface="Latha" panose="02000400000000000000" pitchFamily="2"/>
              </a:rPr>
              <a:t>            </a:t>
            </a:r>
            <a:r>
              <a:rPr lang="en-US" sz="1800" kern="100" dirty="0">
                <a:solidFill>
                  <a:schemeClr val="accent1">
                    <a:lumMod val="50000"/>
                  </a:schemeClr>
                </a:solidFill>
                <a:effectLst/>
                <a:ea typeface="Calibri" panose="020F0502020204030204" pitchFamily="34" charset="0"/>
                <a:cs typeface="Latha" panose="02000400000000000000" pitchFamily="2"/>
              </a:rPr>
              <a:t>//</a:t>
            </a:r>
            <a:r>
              <a:rPr lang="en-US" sz="1800" kern="100" dirty="0" err="1">
                <a:solidFill>
                  <a:schemeClr val="accent1">
                    <a:lumMod val="50000"/>
                  </a:schemeClr>
                </a:solidFill>
                <a:effectLst/>
                <a:ea typeface="Calibri" panose="020F0502020204030204" pitchFamily="34" charset="0"/>
                <a:cs typeface="Latha" panose="02000400000000000000" pitchFamily="2"/>
              </a:rPr>
              <a:t>databaseHelper.addTimeLog</a:t>
            </a:r>
            <a:r>
              <a:rPr lang="en-US" sz="1800" kern="100" dirty="0">
                <a:solidFill>
                  <a:schemeClr val="accent1">
                    <a:lumMod val="50000"/>
                  </a:schemeClr>
                </a:solidFill>
                <a:effectLst/>
                <a:ea typeface="Calibri" panose="020F0502020204030204" pitchFamily="34" charset="0"/>
                <a:cs typeface="Latha" panose="02000400000000000000" pitchFamily="2"/>
              </a:rPr>
              <a:t>(</a:t>
            </a:r>
            <a:r>
              <a:rPr lang="en-US" sz="1800" kern="100" dirty="0" err="1">
                <a:solidFill>
                  <a:schemeClr val="accent1">
                    <a:lumMod val="50000"/>
                  </a:schemeClr>
                </a:solidFill>
                <a:effectLst/>
                <a:ea typeface="Calibri" panose="020F0502020204030204" pitchFamily="34" charset="0"/>
                <a:cs typeface="Latha" panose="02000400000000000000" pitchFamily="2"/>
              </a:rPr>
              <a:t>startTime</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 else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Button(</a:t>
            </a:r>
            <a:r>
              <a:rPr lang="en-US" sz="1800" kern="100" dirty="0" err="1">
                <a:solidFill>
                  <a:schemeClr val="accent1">
                    <a:lumMod val="50000"/>
                  </a:schemeClr>
                </a:solidFill>
                <a:effectLst/>
                <a:ea typeface="Calibri" panose="020F0502020204030204" pitchFamily="34" charset="0"/>
                <a:cs typeface="Latha" panose="02000400000000000000" pitchFamily="2"/>
              </a:rPr>
              <a:t>onClick</a:t>
            </a:r>
            <a:r>
              <a:rPr lang="en-US" sz="1800" kern="100" dirty="0">
                <a:solidFill>
                  <a:schemeClr val="accent1">
                    <a:lumMod val="50000"/>
                  </a:schemeClr>
                </a:solidFill>
                <a:effectLst/>
                <a:ea typeface="Calibri" panose="020F0502020204030204" pitchFamily="34" charset="0"/>
                <a:cs typeface="Latha" panose="02000400000000000000" pitchFamily="2"/>
              </a:rPr>
              <a:t> =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elapsedTime</a:t>
            </a:r>
            <a:r>
              <a:rPr lang="en-US" sz="1800" kern="100" dirty="0">
                <a:solidFill>
                  <a:schemeClr val="accent1">
                    <a:lumMod val="50000"/>
                  </a:schemeClr>
                </a:solidFill>
                <a:effectLst/>
                <a:ea typeface="Calibri" panose="020F0502020204030204" pitchFamily="34" charset="0"/>
                <a:cs typeface="Latha" panose="02000400000000000000" pitchFamily="2"/>
              </a:rPr>
              <a:t> = </a:t>
            </a:r>
            <a:r>
              <a:rPr lang="en-US" sz="1800" kern="100" dirty="0" err="1">
                <a:solidFill>
                  <a:schemeClr val="accent1">
                    <a:lumMod val="50000"/>
                  </a:schemeClr>
                </a:solidFill>
                <a:effectLst/>
                <a:ea typeface="Calibri" panose="020F0502020204030204" pitchFamily="34" charset="0"/>
                <a:cs typeface="Latha" panose="02000400000000000000" pitchFamily="2"/>
              </a:rPr>
              <a:t>System.currentTimeMillis</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isRunning</a:t>
            </a:r>
            <a:r>
              <a:rPr lang="en-US" sz="1800" kern="100" dirty="0">
                <a:solidFill>
                  <a:schemeClr val="accent1">
                    <a:lumMod val="50000"/>
                  </a:schemeClr>
                </a:solidFill>
                <a:effectLst/>
                <a:ea typeface="Calibri" panose="020F0502020204030204" pitchFamily="34" charset="0"/>
                <a:cs typeface="Latha" panose="02000400000000000000" pitchFamily="2"/>
              </a:rPr>
              <a:t> = false</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Text("Stop")</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databaseHelper.addTimeLog</a:t>
            </a:r>
            <a:r>
              <a:rPr lang="en-US" sz="1800" kern="100" dirty="0">
                <a:solidFill>
                  <a:schemeClr val="accent1">
                    <a:lumMod val="50000"/>
                  </a:schemeClr>
                </a:solidFill>
                <a:effectLst/>
                <a:ea typeface="Calibri" panose="020F0502020204030204" pitchFamily="34" charset="0"/>
                <a:cs typeface="Latha" panose="02000400000000000000" pitchFamily="2"/>
              </a:rPr>
              <a:t>(</a:t>
            </a:r>
            <a:r>
              <a:rPr lang="en-US" sz="1800" kern="100" dirty="0" err="1">
                <a:solidFill>
                  <a:schemeClr val="accent1">
                    <a:lumMod val="50000"/>
                  </a:schemeClr>
                </a:solidFill>
                <a:effectLst/>
                <a:ea typeface="Calibri" panose="020F0502020204030204" pitchFamily="34" charset="0"/>
                <a:cs typeface="Latha" panose="02000400000000000000" pitchFamily="2"/>
              </a:rPr>
              <a:t>elapsedTime,startTime</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Spacer(modifier = </a:t>
            </a:r>
            <a:r>
              <a:rPr lang="en-US" sz="1800" kern="100" dirty="0" err="1">
                <a:solidFill>
                  <a:schemeClr val="accent1">
                    <a:lumMod val="50000"/>
                  </a:schemeClr>
                </a:solidFill>
                <a:effectLst/>
                <a:ea typeface="Calibri" panose="020F0502020204030204" pitchFamily="34" charset="0"/>
                <a:cs typeface="Latha" panose="02000400000000000000" pitchFamily="2"/>
              </a:rPr>
              <a:t>Modifier.height</a:t>
            </a:r>
            <a:r>
              <a:rPr lang="en-US" sz="1800" kern="100" dirty="0">
                <a:solidFill>
                  <a:schemeClr val="accent1">
                    <a:lumMod val="50000"/>
                  </a:schemeClr>
                </a:solidFill>
                <a:effectLst/>
                <a:ea typeface="Calibri" panose="020F0502020204030204" pitchFamily="34" charset="0"/>
                <a:cs typeface="Latha" panose="02000400000000000000" pitchFamily="2"/>
              </a:rPr>
              <a:t>(16.dp))</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Text(text = "Elapsed Time: ${</a:t>
            </a:r>
            <a:r>
              <a:rPr lang="en-US" sz="1800" kern="100" dirty="0" err="1">
                <a:solidFill>
                  <a:schemeClr val="accent1">
                    <a:lumMod val="50000"/>
                  </a:schemeClr>
                </a:solidFill>
                <a:effectLst/>
                <a:ea typeface="Calibri" panose="020F0502020204030204" pitchFamily="34" charset="0"/>
                <a:cs typeface="Latha" panose="02000400000000000000" pitchFamily="2"/>
              </a:rPr>
              <a:t>formatTime</a:t>
            </a:r>
            <a:r>
              <a:rPr lang="en-US" sz="1800" kern="100" dirty="0">
                <a:solidFill>
                  <a:schemeClr val="accent1">
                    <a:lumMod val="50000"/>
                  </a:schemeClr>
                </a:solidFill>
                <a:effectLst/>
                <a:ea typeface="Calibri" panose="020F0502020204030204" pitchFamily="34" charset="0"/>
                <a:cs typeface="Latha" panose="02000400000000000000" pitchFamily="2"/>
              </a:rPr>
              <a:t>(</a:t>
            </a:r>
            <a:r>
              <a:rPr lang="en-US" sz="1800" kern="100" dirty="0" err="1">
                <a:solidFill>
                  <a:schemeClr val="accent1">
                    <a:lumMod val="50000"/>
                  </a:schemeClr>
                </a:solidFill>
                <a:effectLst/>
                <a:ea typeface="Calibri" panose="020F0502020204030204" pitchFamily="34" charset="0"/>
                <a:cs typeface="Latha" panose="02000400000000000000" pitchFamily="2"/>
              </a:rPr>
              <a:t>elapsedTime</a:t>
            </a:r>
            <a:r>
              <a:rPr lang="en-US" sz="1800" kern="100" dirty="0">
                <a:solidFill>
                  <a:schemeClr val="accent1">
                    <a:lumMod val="50000"/>
                  </a:schemeClr>
                </a:solidFill>
                <a:effectLst/>
                <a:ea typeface="Calibri" panose="020F0502020204030204" pitchFamily="34" charset="0"/>
                <a:cs typeface="Latha" panose="02000400000000000000" pitchFamily="2"/>
              </a:rPr>
              <a:t> - </a:t>
            </a:r>
            <a:r>
              <a:rPr lang="en-US" sz="1800" kern="100" dirty="0" err="1">
                <a:solidFill>
                  <a:schemeClr val="accent1">
                    <a:lumMod val="50000"/>
                  </a:schemeClr>
                </a:solidFill>
                <a:effectLst/>
                <a:ea typeface="Calibri" panose="020F0502020204030204" pitchFamily="34" charset="0"/>
                <a:cs typeface="Latha" panose="02000400000000000000" pitchFamily="2"/>
              </a:rPr>
              <a:t>startTime</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Spacer(modifier = </a:t>
            </a:r>
            <a:r>
              <a:rPr lang="en-US" sz="1800" kern="100" dirty="0" err="1">
                <a:solidFill>
                  <a:schemeClr val="accent1">
                    <a:lumMod val="50000"/>
                  </a:schemeClr>
                </a:solidFill>
                <a:effectLst/>
                <a:ea typeface="Calibri" panose="020F0502020204030204" pitchFamily="34" charset="0"/>
                <a:cs typeface="Latha" panose="02000400000000000000" pitchFamily="2"/>
              </a:rPr>
              <a:t>Modifier.height</a:t>
            </a:r>
            <a:r>
              <a:rPr lang="en-US" sz="1800" kern="100" dirty="0">
                <a:solidFill>
                  <a:schemeClr val="accent1">
                    <a:lumMod val="50000"/>
                  </a:schemeClr>
                </a:solidFill>
                <a:effectLst/>
                <a:ea typeface="Calibri" panose="020F0502020204030204" pitchFamily="34" charset="0"/>
                <a:cs typeface="Latha" panose="02000400000000000000" pitchFamily="2"/>
              </a:rPr>
              <a:t>(16.dp))</a:t>
            </a:r>
          </a:p>
          <a:p>
            <a:pPr>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Latha" panose="02000400000000000000" pitchFamily="2"/>
              </a:rPr>
              <a:t> </a:t>
            </a:r>
            <a:r>
              <a:rPr lang="en-US" sz="1800" kern="100" dirty="0">
                <a:solidFill>
                  <a:schemeClr val="accent1">
                    <a:lumMod val="50000"/>
                  </a:schemeClr>
                </a:solidFill>
                <a:effectLst/>
                <a:ea typeface="Calibri" panose="020F0502020204030204" pitchFamily="34" charset="0"/>
                <a:cs typeface="Latha" panose="02000400000000000000" pitchFamily="2"/>
              </a:rPr>
              <a:t>Button(</a:t>
            </a:r>
            <a:r>
              <a:rPr lang="en-US" sz="1800" kern="100" dirty="0" err="1">
                <a:solidFill>
                  <a:schemeClr val="accent1">
                    <a:lumMod val="50000"/>
                  </a:schemeClr>
                </a:solidFill>
                <a:effectLst/>
                <a:ea typeface="Calibri" panose="020F0502020204030204" pitchFamily="34" charset="0"/>
                <a:cs typeface="Latha" panose="02000400000000000000" pitchFamily="2"/>
              </a:rPr>
              <a:t>onClick</a:t>
            </a:r>
            <a:r>
              <a:rPr lang="en-US" sz="1800" kern="100" dirty="0">
                <a:solidFill>
                  <a:schemeClr val="accent1">
                    <a:lumMod val="50000"/>
                  </a:schemeClr>
                </a:solidFill>
                <a:effectLst/>
                <a:ea typeface="Calibri" panose="020F0502020204030204" pitchFamily="34" charset="0"/>
                <a:cs typeface="Latha" panose="02000400000000000000" pitchFamily="2"/>
              </a:rPr>
              <a:t> = { </a:t>
            </a:r>
            <a:r>
              <a:rPr lang="en-US" sz="1800" kern="100" dirty="0" err="1">
                <a:solidFill>
                  <a:schemeClr val="accent1">
                    <a:lumMod val="50000"/>
                  </a:schemeClr>
                </a:solidFill>
                <a:effectLst/>
                <a:ea typeface="Calibri" panose="020F0502020204030204" pitchFamily="34" charset="0"/>
                <a:cs typeface="Latha" panose="02000400000000000000" pitchFamily="2"/>
              </a:rPr>
              <a:t>context.startActivity</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Intent(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context,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TrackActivity</a:t>
            </a:r>
            <a:r>
              <a:rPr lang="en-US" sz="1800" kern="100" dirty="0">
                <a:solidFill>
                  <a:schemeClr val="accent1">
                    <a:lumMod val="50000"/>
                  </a:schemeClr>
                </a:solidFill>
                <a:effectLst/>
                <a:ea typeface="Calibri" panose="020F0502020204030204" pitchFamily="34" charset="0"/>
                <a:cs typeface="Latha" panose="02000400000000000000" pitchFamily="2"/>
              </a:rPr>
              <a:t>::class.java</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 }) {</a:t>
            </a:r>
            <a:endParaRPr lang="en-IN" sz="1800" b="1" kern="100" dirty="0">
              <a:solidFill>
                <a:schemeClr val="accent1">
                  <a:lumMod val="50000"/>
                </a:schemeClr>
              </a:solidFill>
              <a:effectLst/>
              <a:ea typeface="Calibri" panose="020F0502020204030204" pitchFamily="34" charset="0"/>
              <a:cs typeface="Latha" panose="02000400000000000000" pitchFamily="2"/>
            </a:endParaRPr>
          </a:p>
        </p:txBody>
      </p:sp>
      <p:sp>
        <p:nvSpPr>
          <p:cNvPr id="5" name="Rectangle 4">
            <a:extLst>
              <a:ext uri="{FF2B5EF4-FFF2-40B4-BE49-F238E27FC236}">
                <a16:creationId xmlns:a16="http://schemas.microsoft.com/office/drawing/2014/main" id="{57F956E6-4C04-E689-7038-5A58FD6E2A2D}"/>
              </a:ext>
            </a:extLst>
          </p:cNvPr>
          <p:cNvSpPr/>
          <p:nvPr/>
        </p:nvSpPr>
        <p:spPr>
          <a:xfrm>
            <a:off x="12146973" y="7668491"/>
            <a:ext cx="2483427" cy="5406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A1F0F-2A11-3475-FF37-95ADDCA96DB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DDB162D-0D9F-2423-C999-622C39B419DD}"/>
              </a:ext>
            </a:extLst>
          </p:cNvPr>
          <p:cNvPicPr>
            <a:picLocks noChangeAspect="1"/>
          </p:cNvPicPr>
          <p:nvPr/>
        </p:nvPicPr>
        <p:blipFill>
          <a:blip r:embed="rId3"/>
          <a:stretch>
            <a:fillRect/>
          </a:stretch>
        </p:blipFill>
        <p:spPr>
          <a:xfrm>
            <a:off x="0" y="0"/>
            <a:ext cx="5486400" cy="8229600"/>
          </a:xfrm>
          <a:prstGeom prst="rect">
            <a:avLst/>
          </a:prstGeom>
        </p:spPr>
      </p:pic>
      <p:sp>
        <p:nvSpPr>
          <p:cNvPr id="4" name="Text 1">
            <a:extLst>
              <a:ext uri="{FF2B5EF4-FFF2-40B4-BE49-F238E27FC236}">
                <a16:creationId xmlns:a16="http://schemas.microsoft.com/office/drawing/2014/main" id="{634B824E-218C-A734-905E-D0F19B1C4C31}"/>
              </a:ext>
            </a:extLst>
          </p:cNvPr>
          <p:cNvSpPr/>
          <p:nvPr/>
        </p:nvSpPr>
        <p:spPr>
          <a:xfrm>
            <a:off x="6277701" y="124750"/>
            <a:ext cx="7415927" cy="7938536"/>
          </a:xfrm>
          <a:prstGeom prst="rect">
            <a:avLst/>
          </a:prstGeom>
          <a:noFill/>
          <a:ln/>
        </p:spPr>
        <p:txBody>
          <a:bodyPr wrap="square" lIns="0" tIns="0" rIns="0" bIns="0" rtlCol="0" anchor="t"/>
          <a:lstStyle/>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Text(text = "Track Sleep")</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private fun </a:t>
            </a:r>
            <a:r>
              <a:rPr lang="en-US" sz="1800" kern="100" dirty="0" err="1">
                <a:solidFill>
                  <a:schemeClr val="accent1">
                    <a:lumMod val="50000"/>
                  </a:schemeClr>
                </a:solidFill>
                <a:effectLst/>
                <a:ea typeface="Calibri" panose="020F0502020204030204" pitchFamily="34" charset="0"/>
                <a:cs typeface="Latha" panose="02000400000000000000" pitchFamily="2"/>
              </a:rPr>
              <a:t>startTrackActivity</a:t>
            </a:r>
            <a:r>
              <a:rPr lang="en-US" sz="1800" kern="100" dirty="0">
                <a:solidFill>
                  <a:schemeClr val="accent1">
                    <a:lumMod val="50000"/>
                  </a:schemeClr>
                </a:solidFill>
                <a:effectLst/>
                <a:ea typeface="Calibri" panose="020F0502020204030204" pitchFamily="34" charset="0"/>
                <a:cs typeface="Latha" panose="02000400000000000000" pitchFamily="2"/>
              </a:rPr>
              <a:t>(context: Context)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val</a:t>
            </a:r>
            <a:r>
              <a:rPr lang="en-US" sz="1800" kern="100" dirty="0">
                <a:solidFill>
                  <a:schemeClr val="accent1">
                    <a:lumMod val="50000"/>
                  </a:schemeClr>
                </a:solidFill>
                <a:effectLst/>
                <a:ea typeface="Calibri" panose="020F0502020204030204" pitchFamily="34" charset="0"/>
                <a:cs typeface="Latha" panose="02000400000000000000" pitchFamily="2"/>
              </a:rPr>
              <a:t> intent = Intent(context, </a:t>
            </a:r>
            <a:r>
              <a:rPr lang="en-US" sz="1800" kern="100" dirty="0" err="1">
                <a:solidFill>
                  <a:schemeClr val="accent1">
                    <a:lumMod val="50000"/>
                  </a:schemeClr>
                </a:solidFill>
                <a:effectLst/>
                <a:ea typeface="Calibri" panose="020F0502020204030204" pitchFamily="34" charset="0"/>
                <a:cs typeface="Latha" panose="02000400000000000000" pitchFamily="2"/>
              </a:rPr>
              <a:t>TrackActivity</a:t>
            </a:r>
            <a:r>
              <a:rPr lang="en-US" sz="1800" kern="100" dirty="0">
                <a:solidFill>
                  <a:schemeClr val="accent1">
                    <a:lumMod val="50000"/>
                  </a:schemeClr>
                </a:solidFill>
                <a:effectLst/>
                <a:ea typeface="Calibri" panose="020F0502020204030204" pitchFamily="34" charset="0"/>
                <a:cs typeface="Latha" panose="02000400000000000000" pitchFamily="2"/>
              </a:rPr>
              <a:t>::class.java)</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ContextCompat.startActivity</a:t>
            </a:r>
            <a:r>
              <a:rPr lang="en-US" sz="1800" kern="100" dirty="0">
                <a:solidFill>
                  <a:schemeClr val="accent1">
                    <a:lumMod val="50000"/>
                  </a:schemeClr>
                </a:solidFill>
                <a:effectLst/>
                <a:ea typeface="Calibri" panose="020F0502020204030204" pitchFamily="34" charset="0"/>
                <a:cs typeface="Latha" panose="02000400000000000000" pitchFamily="2"/>
              </a:rPr>
              <a:t>(context, intent, null)</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fun </a:t>
            </a:r>
            <a:r>
              <a:rPr lang="en-US" sz="1800" kern="100" dirty="0" err="1">
                <a:solidFill>
                  <a:schemeClr val="accent1">
                    <a:lumMod val="50000"/>
                  </a:schemeClr>
                </a:solidFill>
                <a:effectLst/>
                <a:ea typeface="Calibri" panose="020F0502020204030204" pitchFamily="34" charset="0"/>
                <a:cs typeface="Latha" panose="02000400000000000000" pitchFamily="2"/>
              </a:rPr>
              <a:t>getCurrentDateTime</a:t>
            </a:r>
            <a:r>
              <a:rPr lang="en-US" sz="1800" kern="100" dirty="0">
                <a:solidFill>
                  <a:schemeClr val="accent1">
                    <a:lumMod val="50000"/>
                  </a:schemeClr>
                </a:solidFill>
                <a:effectLst/>
                <a:ea typeface="Calibri" panose="020F0502020204030204" pitchFamily="34" charset="0"/>
                <a:cs typeface="Latha" panose="02000400000000000000" pitchFamily="2"/>
              </a:rPr>
              <a:t>(): String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val</a:t>
            </a: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dateFormat</a:t>
            </a:r>
            <a:r>
              <a:rPr lang="en-US" sz="1800" kern="100" dirty="0">
                <a:solidFill>
                  <a:schemeClr val="accent1">
                    <a:lumMod val="50000"/>
                  </a:schemeClr>
                </a:solidFill>
                <a:effectLst/>
                <a:ea typeface="Calibri" panose="020F0502020204030204" pitchFamily="34" charset="0"/>
                <a:cs typeface="Latha" panose="02000400000000000000" pitchFamily="2"/>
              </a:rPr>
              <a:t> = </a:t>
            </a:r>
            <a:r>
              <a:rPr lang="en-US" sz="1800" kern="100" dirty="0" err="1">
                <a:solidFill>
                  <a:schemeClr val="accent1">
                    <a:lumMod val="50000"/>
                  </a:schemeClr>
                </a:solidFill>
                <a:effectLst/>
                <a:ea typeface="Calibri" panose="020F0502020204030204" pitchFamily="34" charset="0"/>
                <a:cs typeface="Latha" panose="02000400000000000000" pitchFamily="2"/>
              </a:rPr>
              <a:t>SimpleDateFormat</a:t>
            </a:r>
            <a:r>
              <a:rPr lang="en-US" sz="1800" kern="100" dirty="0">
                <a:solidFill>
                  <a:schemeClr val="accent1">
                    <a:lumMod val="50000"/>
                  </a:schemeClr>
                </a:solidFill>
                <a:effectLst/>
                <a:ea typeface="Calibri" panose="020F0502020204030204" pitchFamily="34" charset="0"/>
                <a:cs typeface="Latha" panose="02000400000000000000" pitchFamily="2"/>
              </a:rPr>
              <a:t>("</a:t>
            </a:r>
            <a:r>
              <a:rPr lang="en-US" sz="1800" kern="100" dirty="0" err="1">
                <a:solidFill>
                  <a:schemeClr val="accent1">
                    <a:lumMod val="50000"/>
                  </a:schemeClr>
                </a:solidFill>
                <a:effectLst/>
                <a:ea typeface="Calibri" panose="020F0502020204030204" pitchFamily="34" charset="0"/>
                <a:cs typeface="Latha" panose="02000400000000000000" pitchFamily="2"/>
              </a:rPr>
              <a:t>yyyy</a:t>
            </a:r>
            <a:r>
              <a:rPr lang="en-US" sz="1800" kern="100" dirty="0">
                <a:solidFill>
                  <a:schemeClr val="accent1">
                    <a:lumMod val="50000"/>
                  </a:schemeClr>
                </a:solidFill>
                <a:effectLst/>
                <a:ea typeface="Calibri" panose="020F0502020204030204" pitchFamily="34" charset="0"/>
                <a:cs typeface="Latha" panose="02000400000000000000" pitchFamily="2"/>
              </a:rPr>
              <a:t>-MM-dd </a:t>
            </a:r>
            <a:r>
              <a:rPr lang="en-US" sz="1800" kern="100" dirty="0" err="1">
                <a:solidFill>
                  <a:schemeClr val="accent1">
                    <a:lumMod val="50000"/>
                  </a:schemeClr>
                </a:solidFill>
                <a:effectLst/>
                <a:ea typeface="Calibri" panose="020F0502020204030204" pitchFamily="34" charset="0"/>
                <a:cs typeface="Latha" panose="02000400000000000000" pitchFamily="2"/>
              </a:rPr>
              <a:t>HH:mm:ss</a:t>
            </a: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Locale.getDefault</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val</a:t>
            </a: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currentTime</a:t>
            </a:r>
            <a:r>
              <a:rPr lang="en-US" sz="1800" kern="100" dirty="0">
                <a:solidFill>
                  <a:schemeClr val="accent1">
                    <a:lumMod val="50000"/>
                  </a:schemeClr>
                </a:solidFill>
                <a:effectLst/>
                <a:ea typeface="Calibri" panose="020F0502020204030204" pitchFamily="34" charset="0"/>
                <a:cs typeface="Latha" panose="02000400000000000000" pitchFamily="2"/>
              </a:rPr>
              <a:t> = </a:t>
            </a:r>
            <a:r>
              <a:rPr lang="en-US" sz="1800" kern="100" dirty="0" err="1">
                <a:solidFill>
                  <a:schemeClr val="accent1">
                    <a:lumMod val="50000"/>
                  </a:schemeClr>
                </a:solidFill>
                <a:effectLst/>
                <a:ea typeface="Calibri" panose="020F0502020204030204" pitchFamily="34" charset="0"/>
                <a:cs typeface="Latha" panose="02000400000000000000" pitchFamily="2"/>
              </a:rPr>
              <a:t>System.currentTimeMillis</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return </a:t>
            </a:r>
            <a:r>
              <a:rPr lang="en-US" sz="1800" kern="100" dirty="0" err="1">
                <a:solidFill>
                  <a:schemeClr val="accent1">
                    <a:lumMod val="50000"/>
                  </a:schemeClr>
                </a:solidFill>
                <a:effectLst/>
                <a:ea typeface="Calibri" panose="020F0502020204030204" pitchFamily="34" charset="0"/>
                <a:cs typeface="Latha" panose="02000400000000000000" pitchFamily="2"/>
              </a:rPr>
              <a:t>dateFormat.format</a:t>
            </a:r>
            <a:r>
              <a:rPr lang="en-US" sz="1800" kern="100" dirty="0">
                <a:solidFill>
                  <a:schemeClr val="accent1">
                    <a:lumMod val="50000"/>
                  </a:schemeClr>
                </a:solidFill>
                <a:effectLst/>
                <a:ea typeface="Calibri" panose="020F0502020204030204" pitchFamily="34" charset="0"/>
                <a:cs typeface="Latha" panose="02000400000000000000" pitchFamily="2"/>
              </a:rPr>
              <a:t>(Date(</a:t>
            </a:r>
            <a:r>
              <a:rPr lang="en-US" sz="1800" kern="100" dirty="0" err="1">
                <a:solidFill>
                  <a:schemeClr val="accent1">
                    <a:lumMod val="50000"/>
                  </a:schemeClr>
                </a:solidFill>
                <a:effectLst/>
                <a:ea typeface="Calibri" panose="020F0502020204030204" pitchFamily="34" charset="0"/>
                <a:cs typeface="Latha" panose="02000400000000000000" pitchFamily="2"/>
              </a:rPr>
              <a:t>currentTime</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fun </a:t>
            </a:r>
            <a:r>
              <a:rPr lang="en-US" sz="1800" kern="100" dirty="0" err="1">
                <a:solidFill>
                  <a:schemeClr val="accent1">
                    <a:lumMod val="50000"/>
                  </a:schemeClr>
                </a:solidFill>
                <a:effectLst/>
                <a:ea typeface="Calibri" panose="020F0502020204030204" pitchFamily="34" charset="0"/>
                <a:cs typeface="Latha" panose="02000400000000000000" pitchFamily="2"/>
              </a:rPr>
              <a:t>formatTime</a:t>
            </a:r>
            <a:r>
              <a:rPr lang="en-US" sz="1800" kern="100" dirty="0">
                <a:solidFill>
                  <a:schemeClr val="accent1">
                    <a:lumMod val="50000"/>
                  </a:schemeClr>
                </a:solidFill>
                <a:effectLst/>
                <a:ea typeface="Calibri" panose="020F0502020204030204" pitchFamily="34" charset="0"/>
                <a:cs typeface="Latha" panose="02000400000000000000" pitchFamily="2"/>
              </a:rPr>
              <a:t>(</a:t>
            </a:r>
            <a:r>
              <a:rPr lang="en-US" sz="1800" kern="100" dirty="0" err="1">
                <a:solidFill>
                  <a:schemeClr val="accent1">
                    <a:lumMod val="50000"/>
                  </a:schemeClr>
                </a:solidFill>
                <a:effectLst/>
                <a:ea typeface="Calibri" panose="020F0502020204030204" pitchFamily="34" charset="0"/>
                <a:cs typeface="Latha" panose="02000400000000000000" pitchFamily="2"/>
              </a:rPr>
              <a:t>timeInMillis</a:t>
            </a:r>
            <a:r>
              <a:rPr lang="en-US" sz="1800" kern="100" dirty="0">
                <a:solidFill>
                  <a:schemeClr val="accent1">
                    <a:lumMod val="50000"/>
                  </a:schemeClr>
                </a:solidFill>
                <a:effectLst/>
                <a:ea typeface="Calibri" panose="020F0502020204030204" pitchFamily="34" charset="0"/>
                <a:cs typeface="Latha" panose="02000400000000000000" pitchFamily="2"/>
              </a:rPr>
              <a:t>: Long): String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val</a:t>
            </a:r>
            <a:r>
              <a:rPr lang="en-US" sz="1800" kern="100" dirty="0">
                <a:solidFill>
                  <a:schemeClr val="accent1">
                    <a:lumMod val="50000"/>
                  </a:schemeClr>
                </a:solidFill>
                <a:effectLst/>
                <a:ea typeface="Calibri" panose="020F0502020204030204" pitchFamily="34" charset="0"/>
                <a:cs typeface="Latha" panose="02000400000000000000" pitchFamily="2"/>
              </a:rPr>
              <a:t> hours = (</a:t>
            </a:r>
            <a:r>
              <a:rPr lang="en-US" sz="1800" kern="100" dirty="0" err="1">
                <a:solidFill>
                  <a:schemeClr val="accent1">
                    <a:lumMod val="50000"/>
                  </a:schemeClr>
                </a:solidFill>
                <a:effectLst/>
                <a:ea typeface="Calibri" panose="020F0502020204030204" pitchFamily="34" charset="0"/>
                <a:cs typeface="Latha" panose="02000400000000000000" pitchFamily="2"/>
              </a:rPr>
              <a:t>timeInMillis</a:t>
            </a:r>
            <a:r>
              <a:rPr lang="en-US" sz="1800" kern="100" dirty="0">
                <a:solidFill>
                  <a:schemeClr val="accent1">
                    <a:lumMod val="50000"/>
                  </a:schemeClr>
                </a:solidFill>
                <a:effectLst/>
                <a:ea typeface="Calibri" panose="020F0502020204030204" pitchFamily="34" charset="0"/>
                <a:cs typeface="Latha" panose="02000400000000000000" pitchFamily="2"/>
              </a:rPr>
              <a:t> / (1000 * 60 * 60)) % 24</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val</a:t>
            </a:r>
            <a:r>
              <a:rPr lang="en-US" sz="1800" kern="100" dirty="0">
                <a:solidFill>
                  <a:schemeClr val="accent1">
                    <a:lumMod val="50000"/>
                  </a:schemeClr>
                </a:solidFill>
                <a:effectLst/>
                <a:ea typeface="Calibri" panose="020F0502020204030204" pitchFamily="34" charset="0"/>
                <a:cs typeface="Latha" panose="02000400000000000000" pitchFamily="2"/>
              </a:rPr>
              <a:t> minutes = (</a:t>
            </a:r>
            <a:r>
              <a:rPr lang="en-US" sz="1800" kern="100" dirty="0" err="1">
                <a:solidFill>
                  <a:schemeClr val="accent1">
                    <a:lumMod val="50000"/>
                  </a:schemeClr>
                </a:solidFill>
                <a:effectLst/>
                <a:ea typeface="Calibri" panose="020F0502020204030204" pitchFamily="34" charset="0"/>
                <a:cs typeface="Latha" panose="02000400000000000000" pitchFamily="2"/>
              </a:rPr>
              <a:t>timeInMillis</a:t>
            </a:r>
            <a:r>
              <a:rPr lang="en-US" sz="1800" kern="100" dirty="0">
                <a:solidFill>
                  <a:schemeClr val="accent1">
                    <a:lumMod val="50000"/>
                  </a:schemeClr>
                </a:solidFill>
                <a:effectLst/>
                <a:ea typeface="Calibri" panose="020F0502020204030204" pitchFamily="34" charset="0"/>
                <a:cs typeface="Latha" panose="02000400000000000000" pitchFamily="2"/>
              </a:rPr>
              <a:t> / (1000 * 60)) % 60</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val</a:t>
            </a:r>
            <a:r>
              <a:rPr lang="en-US" sz="1800" kern="100" dirty="0">
                <a:solidFill>
                  <a:schemeClr val="accent1">
                    <a:lumMod val="50000"/>
                  </a:schemeClr>
                </a:solidFill>
                <a:effectLst/>
                <a:ea typeface="Calibri" panose="020F0502020204030204" pitchFamily="34" charset="0"/>
                <a:cs typeface="Latha" panose="02000400000000000000" pitchFamily="2"/>
              </a:rPr>
              <a:t> seconds = (</a:t>
            </a:r>
            <a:r>
              <a:rPr lang="en-US" sz="1800" kern="100" dirty="0" err="1">
                <a:solidFill>
                  <a:schemeClr val="accent1">
                    <a:lumMod val="50000"/>
                  </a:schemeClr>
                </a:solidFill>
                <a:effectLst/>
                <a:ea typeface="Calibri" panose="020F0502020204030204" pitchFamily="34" charset="0"/>
                <a:cs typeface="Latha" panose="02000400000000000000" pitchFamily="2"/>
              </a:rPr>
              <a:t>timeInMillis</a:t>
            </a:r>
            <a:r>
              <a:rPr lang="en-US" sz="1800" kern="100" dirty="0">
                <a:solidFill>
                  <a:schemeClr val="accent1">
                    <a:lumMod val="50000"/>
                  </a:schemeClr>
                </a:solidFill>
                <a:effectLst/>
                <a:ea typeface="Calibri" panose="020F0502020204030204" pitchFamily="34" charset="0"/>
                <a:cs typeface="Latha" panose="02000400000000000000" pitchFamily="2"/>
              </a:rPr>
              <a:t> / 1000) % 60</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return </a:t>
            </a:r>
            <a:r>
              <a:rPr lang="en-US" sz="1800" kern="100" dirty="0" err="1">
                <a:solidFill>
                  <a:schemeClr val="accent1">
                    <a:lumMod val="50000"/>
                  </a:schemeClr>
                </a:solidFill>
                <a:effectLst/>
                <a:ea typeface="Calibri" panose="020F0502020204030204" pitchFamily="34" charset="0"/>
                <a:cs typeface="Latha" panose="02000400000000000000" pitchFamily="2"/>
              </a:rPr>
              <a:t>String.format</a:t>
            </a:r>
            <a:r>
              <a:rPr lang="en-US" sz="1800" kern="100" dirty="0">
                <a:solidFill>
                  <a:schemeClr val="accent1">
                    <a:lumMod val="50000"/>
                  </a:schemeClr>
                </a:solidFill>
                <a:effectLst/>
                <a:ea typeface="Calibri" panose="020F0502020204030204" pitchFamily="34" charset="0"/>
                <a:cs typeface="Latha" panose="02000400000000000000" pitchFamily="2"/>
              </a:rPr>
              <a:t>("%02d:%02d:%02d", hours, minutes, seconds)</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endParaRPr lang="en-IN" sz="1800" kern="100" dirty="0">
              <a:solidFill>
                <a:schemeClr val="accent1">
                  <a:lumMod val="50000"/>
                </a:schemeClr>
              </a:solidFill>
              <a:effectLst/>
              <a:ea typeface="Calibri" panose="020F0502020204030204" pitchFamily="34" charset="0"/>
              <a:cs typeface="Latha" panose="02000400000000000000" pitchFamily="2"/>
            </a:endParaRPr>
          </a:p>
        </p:txBody>
      </p:sp>
      <p:sp>
        <p:nvSpPr>
          <p:cNvPr id="5" name="Rectangle 4">
            <a:extLst>
              <a:ext uri="{FF2B5EF4-FFF2-40B4-BE49-F238E27FC236}">
                <a16:creationId xmlns:a16="http://schemas.microsoft.com/office/drawing/2014/main" id="{74CCC0E6-44D3-6C2A-4147-291EB51B16BC}"/>
              </a:ext>
            </a:extLst>
          </p:cNvPr>
          <p:cNvSpPr/>
          <p:nvPr/>
        </p:nvSpPr>
        <p:spPr>
          <a:xfrm>
            <a:off x="12146973" y="7668491"/>
            <a:ext cx="2483427" cy="5406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Tree>
    <p:extLst>
      <p:ext uri="{BB962C8B-B14F-4D97-AF65-F5344CB8AC3E}">
        <p14:creationId xmlns:p14="http://schemas.microsoft.com/office/powerpoint/2010/main" val="2399349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TotalTime>
  <Words>1645</Words>
  <Application>Microsoft Office PowerPoint</Application>
  <PresentationFormat>Custom</PresentationFormat>
  <Paragraphs>190</Paragraphs>
  <Slides>13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Times New Roman</vt:lpstr>
      <vt:lpstr>Open Sans</vt:lpstr>
      <vt:lpstr>Symbol</vt:lpstr>
      <vt:lpstr>Calibri</vt:lpstr>
      <vt:lpstr>Arial</vt:lpstr>
      <vt:lpstr>Unbounded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Mythili M</cp:lastModifiedBy>
  <cp:revision>73</cp:revision>
  <dcterms:created xsi:type="dcterms:W3CDTF">2024-11-14T06:22:35Z</dcterms:created>
  <dcterms:modified xsi:type="dcterms:W3CDTF">2024-11-19T15:14:05Z</dcterms:modified>
</cp:coreProperties>
</file>